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3"/>
  </p:sldMasterIdLst>
  <p:notesMasterIdLst>
    <p:notesMasterId r:id="rId20"/>
  </p:notesMasterIdLst>
  <p:sldIdLst>
    <p:sldId id="270" r:id="rId4"/>
    <p:sldId id="280" r:id="rId5"/>
    <p:sldId id="276" r:id="rId6"/>
    <p:sldId id="281" r:id="rId7"/>
    <p:sldId id="279" r:id="rId8"/>
    <p:sldId id="274" r:id="rId9"/>
    <p:sldId id="282" r:id="rId10"/>
    <p:sldId id="283" r:id="rId11"/>
    <p:sldId id="273" r:id="rId12"/>
    <p:sldId id="289" r:id="rId13"/>
    <p:sldId id="278" r:id="rId14"/>
    <p:sldId id="288" r:id="rId15"/>
    <p:sldId id="292" r:id="rId16"/>
    <p:sldId id="293" r:id="rId17"/>
    <p:sldId id="290" r:id="rId18"/>
    <p:sldId id="291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3E1043E-8958-FF03-D1B3-7B27ADF48387}" name="Coline Flauss" initials="CF" userId="S::cflauss@univ-paris1.fr::9634c64c-2258-4f2c-a68d-c0be3453f90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005A"/>
    <a:srgbClr val="E0005A"/>
    <a:srgbClr val="F2F2F2"/>
    <a:srgbClr val="A60A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308" y="1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microsoft.com/office/2018/10/relationships/authors" Target="authors.xml"/><Relationship Id="rId3" Type="http://schemas.openxmlformats.org/officeDocument/2006/relationships/slideMaster" Target="slideMasters/slideMaster1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ine Flauss" userId="9634c64c-2258-4f2c-a68d-c0be3453f90a" providerId="ADAL" clId="{2B80D968-A614-4B0A-9493-EF66061CAA67}"/>
    <pc:docChg chg="custSel addSld modSld sldOrd">
      <pc:chgData name="Coline Flauss" userId="9634c64c-2258-4f2c-a68d-c0be3453f90a" providerId="ADAL" clId="{2B80D968-A614-4B0A-9493-EF66061CAA67}" dt="2025-06-12T09:54:28.239" v="1694" actId="20577"/>
      <pc:docMkLst>
        <pc:docMk/>
      </pc:docMkLst>
      <pc:sldChg chg="modSp mod">
        <pc:chgData name="Coline Flauss" userId="9634c64c-2258-4f2c-a68d-c0be3453f90a" providerId="ADAL" clId="{2B80D968-A614-4B0A-9493-EF66061CAA67}" dt="2025-06-12T08:57:00.889" v="1116" actId="20577"/>
        <pc:sldMkLst>
          <pc:docMk/>
          <pc:sldMk cId="135718560" sldId="280"/>
        </pc:sldMkLst>
        <pc:spChg chg="mod">
          <ac:chgData name="Coline Flauss" userId="9634c64c-2258-4f2c-a68d-c0be3453f90a" providerId="ADAL" clId="{2B80D968-A614-4B0A-9493-EF66061CAA67}" dt="2025-06-12T08:57:00.889" v="1116" actId="20577"/>
          <ac:spMkLst>
            <pc:docMk/>
            <pc:sldMk cId="135718560" sldId="280"/>
            <ac:spMk id="3" creationId="{7FA58448-CB02-0BAB-D285-847EEC4E9A74}"/>
          </ac:spMkLst>
        </pc:spChg>
      </pc:sldChg>
      <pc:sldChg chg="modSp mod">
        <pc:chgData name="Coline Flauss" userId="9634c64c-2258-4f2c-a68d-c0be3453f90a" providerId="ADAL" clId="{2B80D968-A614-4B0A-9493-EF66061CAA67}" dt="2025-06-12T09:33:55.890" v="1225" actId="313"/>
        <pc:sldMkLst>
          <pc:docMk/>
          <pc:sldMk cId="1227458750" sldId="281"/>
        </pc:sldMkLst>
        <pc:spChg chg="mod">
          <ac:chgData name="Coline Flauss" userId="9634c64c-2258-4f2c-a68d-c0be3453f90a" providerId="ADAL" clId="{2B80D968-A614-4B0A-9493-EF66061CAA67}" dt="2025-06-12T09:33:55.890" v="1225" actId="313"/>
          <ac:spMkLst>
            <pc:docMk/>
            <pc:sldMk cId="1227458750" sldId="281"/>
            <ac:spMk id="3" creationId="{FB29D435-E37E-A6D2-56CF-82FAB093A392}"/>
          </ac:spMkLst>
        </pc:spChg>
      </pc:sldChg>
      <pc:sldChg chg="modSp mod">
        <pc:chgData name="Coline Flauss" userId="9634c64c-2258-4f2c-a68d-c0be3453f90a" providerId="ADAL" clId="{2B80D968-A614-4B0A-9493-EF66061CAA67}" dt="2025-06-12T08:49:32.020" v="1073" actId="20577"/>
        <pc:sldMkLst>
          <pc:docMk/>
          <pc:sldMk cId="1844026172" sldId="282"/>
        </pc:sldMkLst>
        <pc:spChg chg="mod">
          <ac:chgData name="Coline Flauss" userId="9634c64c-2258-4f2c-a68d-c0be3453f90a" providerId="ADAL" clId="{2B80D968-A614-4B0A-9493-EF66061CAA67}" dt="2025-06-12T08:49:32.020" v="1073" actId="20577"/>
          <ac:spMkLst>
            <pc:docMk/>
            <pc:sldMk cId="1844026172" sldId="282"/>
            <ac:spMk id="3" creationId="{E433C9F1-9553-0669-114B-98C5A010B8C1}"/>
          </ac:spMkLst>
        </pc:spChg>
      </pc:sldChg>
      <pc:sldChg chg="modSp mod">
        <pc:chgData name="Coline Flauss" userId="9634c64c-2258-4f2c-a68d-c0be3453f90a" providerId="ADAL" clId="{2B80D968-A614-4B0A-9493-EF66061CAA67}" dt="2025-06-12T09:52:07.021" v="1646" actId="20577"/>
        <pc:sldMkLst>
          <pc:docMk/>
          <pc:sldMk cId="799973468" sldId="288"/>
        </pc:sldMkLst>
        <pc:spChg chg="mod">
          <ac:chgData name="Coline Flauss" userId="9634c64c-2258-4f2c-a68d-c0be3453f90a" providerId="ADAL" clId="{2B80D968-A614-4B0A-9493-EF66061CAA67}" dt="2025-06-12T09:48:34.929" v="1567" actId="20577"/>
          <ac:spMkLst>
            <pc:docMk/>
            <pc:sldMk cId="799973468" sldId="288"/>
            <ac:spMk id="3" creationId="{4766B8BA-1597-A944-05A9-953A76C946B3}"/>
          </ac:spMkLst>
        </pc:spChg>
        <pc:spChg chg="mod">
          <ac:chgData name="Coline Flauss" userId="9634c64c-2258-4f2c-a68d-c0be3453f90a" providerId="ADAL" clId="{2B80D968-A614-4B0A-9493-EF66061CAA67}" dt="2025-06-12T09:52:07.021" v="1646" actId="20577"/>
          <ac:spMkLst>
            <pc:docMk/>
            <pc:sldMk cId="799973468" sldId="288"/>
            <ac:spMk id="4" creationId="{4E019982-6607-3BB9-6BDD-BD4C184A8591}"/>
          </ac:spMkLst>
        </pc:spChg>
      </pc:sldChg>
      <pc:sldChg chg="modSp mod">
        <pc:chgData name="Coline Flauss" userId="9634c64c-2258-4f2c-a68d-c0be3453f90a" providerId="ADAL" clId="{2B80D968-A614-4B0A-9493-EF66061CAA67}" dt="2025-06-12T09:50:44.961" v="1581" actId="20577"/>
        <pc:sldMkLst>
          <pc:docMk/>
          <pc:sldMk cId="2757625112" sldId="289"/>
        </pc:sldMkLst>
        <pc:spChg chg="mod">
          <ac:chgData name="Coline Flauss" userId="9634c64c-2258-4f2c-a68d-c0be3453f90a" providerId="ADAL" clId="{2B80D968-A614-4B0A-9493-EF66061CAA67}" dt="2025-06-12T09:50:44.961" v="1581" actId="20577"/>
          <ac:spMkLst>
            <pc:docMk/>
            <pc:sldMk cId="2757625112" sldId="289"/>
            <ac:spMk id="3" creationId="{2068CA44-F025-83ED-0FFC-F51020C8300B}"/>
          </ac:spMkLst>
        </pc:spChg>
        <pc:spChg chg="mod">
          <ac:chgData name="Coline Flauss" userId="9634c64c-2258-4f2c-a68d-c0be3453f90a" providerId="ADAL" clId="{2B80D968-A614-4B0A-9493-EF66061CAA67}" dt="2025-06-12T09:48:54.374" v="1579" actId="27636"/>
          <ac:spMkLst>
            <pc:docMk/>
            <pc:sldMk cId="2757625112" sldId="289"/>
            <ac:spMk id="4" creationId="{80AB6E86-28E5-7B7F-E99E-04EEE51767EF}"/>
          </ac:spMkLst>
        </pc:spChg>
      </pc:sldChg>
      <pc:sldChg chg="modSp add mod ord">
        <pc:chgData name="Coline Flauss" userId="9634c64c-2258-4f2c-a68d-c0be3453f90a" providerId="ADAL" clId="{2B80D968-A614-4B0A-9493-EF66061CAA67}" dt="2025-06-10T15:57:14.785" v="260" actId="20577"/>
        <pc:sldMkLst>
          <pc:docMk/>
          <pc:sldMk cId="802525341" sldId="290"/>
        </pc:sldMkLst>
        <pc:spChg chg="mod">
          <ac:chgData name="Coline Flauss" userId="9634c64c-2258-4f2c-a68d-c0be3453f90a" providerId="ADAL" clId="{2B80D968-A614-4B0A-9493-EF66061CAA67}" dt="2025-06-10T15:57:14.785" v="260" actId="20577"/>
          <ac:spMkLst>
            <pc:docMk/>
            <pc:sldMk cId="802525341" sldId="290"/>
            <ac:spMk id="2" creationId="{768795BE-4DE2-21B3-5A19-69F5D09EFCDA}"/>
          </ac:spMkLst>
        </pc:spChg>
      </pc:sldChg>
      <pc:sldChg chg="modSp add mod ord">
        <pc:chgData name="Coline Flauss" userId="9634c64c-2258-4f2c-a68d-c0be3453f90a" providerId="ADAL" clId="{2B80D968-A614-4B0A-9493-EF66061CAA67}" dt="2025-06-12T09:48:22.094" v="1559" actId="20577"/>
        <pc:sldMkLst>
          <pc:docMk/>
          <pc:sldMk cId="3748889974" sldId="291"/>
        </pc:sldMkLst>
        <pc:spChg chg="mod">
          <ac:chgData name="Coline Flauss" userId="9634c64c-2258-4f2c-a68d-c0be3453f90a" providerId="ADAL" clId="{2B80D968-A614-4B0A-9493-EF66061CAA67}" dt="2025-06-10T15:57:35.254" v="293" actId="20577"/>
          <ac:spMkLst>
            <pc:docMk/>
            <pc:sldMk cId="3748889974" sldId="291"/>
            <ac:spMk id="2" creationId="{F1A18CD9-B262-D41C-1D0C-A69194672BEB}"/>
          </ac:spMkLst>
        </pc:spChg>
        <pc:spChg chg="mod">
          <ac:chgData name="Coline Flauss" userId="9634c64c-2258-4f2c-a68d-c0be3453f90a" providerId="ADAL" clId="{2B80D968-A614-4B0A-9493-EF66061CAA67}" dt="2025-06-12T09:48:22.094" v="1559" actId="20577"/>
          <ac:spMkLst>
            <pc:docMk/>
            <pc:sldMk cId="3748889974" sldId="291"/>
            <ac:spMk id="3" creationId="{F5393CBF-8D35-DC9E-46CA-20923C597DC9}"/>
          </ac:spMkLst>
        </pc:spChg>
      </pc:sldChg>
      <pc:sldChg chg="modSp add mod ord">
        <pc:chgData name="Coline Flauss" userId="9634c64c-2258-4f2c-a68d-c0be3453f90a" providerId="ADAL" clId="{2B80D968-A614-4B0A-9493-EF66061CAA67}" dt="2025-06-12T09:34:39.968" v="1254" actId="1076"/>
        <pc:sldMkLst>
          <pc:docMk/>
          <pc:sldMk cId="2037713690" sldId="292"/>
        </pc:sldMkLst>
        <pc:spChg chg="mod">
          <ac:chgData name="Coline Flauss" userId="9634c64c-2258-4f2c-a68d-c0be3453f90a" providerId="ADAL" clId="{2B80D968-A614-4B0A-9493-EF66061CAA67}" dt="2025-06-12T09:34:39.968" v="1254" actId="1076"/>
          <ac:spMkLst>
            <pc:docMk/>
            <pc:sldMk cId="2037713690" sldId="292"/>
            <ac:spMk id="2" creationId="{55C12661-62AC-F416-0CC7-9E80DBBBE7CC}"/>
          </ac:spMkLst>
        </pc:spChg>
      </pc:sldChg>
      <pc:sldChg chg="modSp add mod ord">
        <pc:chgData name="Coline Flauss" userId="9634c64c-2258-4f2c-a68d-c0be3453f90a" providerId="ADAL" clId="{2B80D968-A614-4B0A-9493-EF66061CAA67}" dt="2025-06-12T09:54:28.239" v="1694" actId="20577"/>
        <pc:sldMkLst>
          <pc:docMk/>
          <pc:sldMk cId="618026295" sldId="293"/>
        </pc:sldMkLst>
        <pc:spChg chg="mod">
          <ac:chgData name="Coline Flauss" userId="9634c64c-2258-4f2c-a68d-c0be3453f90a" providerId="ADAL" clId="{2B80D968-A614-4B0A-9493-EF66061CAA67}" dt="2025-06-12T09:34:45.370" v="1270" actId="20577"/>
          <ac:spMkLst>
            <pc:docMk/>
            <pc:sldMk cId="618026295" sldId="293"/>
            <ac:spMk id="2" creationId="{802F9D16-79E6-3287-ABE3-27450CA801E0}"/>
          </ac:spMkLst>
        </pc:spChg>
        <pc:spChg chg="mod">
          <ac:chgData name="Coline Flauss" userId="9634c64c-2258-4f2c-a68d-c0be3453f90a" providerId="ADAL" clId="{2B80D968-A614-4B0A-9493-EF66061CAA67}" dt="2025-06-12T09:54:28.239" v="1694" actId="20577"/>
          <ac:spMkLst>
            <pc:docMk/>
            <pc:sldMk cId="618026295" sldId="293"/>
            <ac:spMk id="3" creationId="{860601C3-B1CF-9F89-C8E3-3A9F32B1E614}"/>
          </ac:spMkLst>
        </pc:spChg>
      </pc:sldChg>
    </pc:docChg>
  </pc:docChgLst>
  <pc:docChgLst>
    <pc:chgData name="Gwenaël Cuny" userId="S::gcuny@univ-paris1.fr::1a399d3d-6f6b-48a1-aecf-7a614071c6cb" providerId="AD" clId="Web-{72CFCAA9-65F6-A197-9FBA-BDD4A4685AA5}"/>
    <pc:docChg chg="modSld">
      <pc:chgData name="Gwenaël Cuny" userId="S::gcuny@univ-paris1.fr::1a399d3d-6f6b-48a1-aecf-7a614071c6cb" providerId="AD" clId="Web-{72CFCAA9-65F6-A197-9FBA-BDD4A4685AA5}" dt="2025-06-11T08:47:17.151" v="1" actId="20577"/>
      <pc:docMkLst>
        <pc:docMk/>
      </pc:docMkLst>
      <pc:sldChg chg="modSp">
        <pc:chgData name="Gwenaël Cuny" userId="S::gcuny@univ-paris1.fr::1a399d3d-6f6b-48a1-aecf-7a614071c6cb" providerId="AD" clId="Web-{72CFCAA9-65F6-A197-9FBA-BDD4A4685AA5}" dt="2025-06-11T08:47:17.151" v="1" actId="20577"/>
        <pc:sldMkLst>
          <pc:docMk/>
          <pc:sldMk cId="1227458750" sldId="281"/>
        </pc:sldMkLst>
        <pc:spChg chg="mod">
          <ac:chgData name="Gwenaël Cuny" userId="S::gcuny@univ-paris1.fr::1a399d3d-6f6b-48a1-aecf-7a614071c6cb" providerId="AD" clId="Web-{72CFCAA9-65F6-A197-9FBA-BDD4A4685AA5}" dt="2025-06-11T08:47:17.151" v="1" actId="20577"/>
          <ac:spMkLst>
            <pc:docMk/>
            <pc:sldMk cId="1227458750" sldId="281"/>
            <ac:spMk id="3" creationId="{FB29D435-E37E-A6D2-56CF-82FAB093A39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A95B5-5ACD-B545-905F-58C23913F6B0}" type="datetimeFigureOut">
              <a:rPr lang="fr-FR" smtClean="0"/>
              <a:t>12/06/2025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6B291-2FFE-6C4A-9D36-9F0C9FA8C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15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6046518-5077-4845-BF97-199C3C1E7F75}"/>
              </a:ext>
            </a:extLst>
          </p:cNvPr>
          <p:cNvSpPr/>
          <p:nvPr userDrawn="1"/>
        </p:nvSpPr>
        <p:spPr>
          <a:xfrm>
            <a:off x="0" y="6009851"/>
            <a:ext cx="12192000" cy="848149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Graphique 9">
            <a:extLst>
              <a:ext uri="{FF2B5EF4-FFF2-40B4-BE49-F238E27FC236}">
                <a16:creationId xmlns:a16="http://schemas.microsoft.com/office/drawing/2014/main" id="{27EC821C-D06A-5C4E-A64E-5C4151A4E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05999" y="-2313091"/>
            <a:ext cx="11975463" cy="11935074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0983F597-0D36-A547-8A78-B69E4C12E6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848149"/>
            <a:ext cx="6096000" cy="1410361"/>
          </a:xfrm>
        </p:spPr>
        <p:txBody>
          <a:bodyPr anchor="t">
            <a:normAutofit/>
          </a:bodyPr>
          <a:lstStyle>
            <a:lvl1pPr algn="ctr">
              <a:defRPr sz="4800" b="0" i="0">
                <a:solidFill>
                  <a:schemeClr val="bg1"/>
                </a:solidFill>
                <a:latin typeface="Times" pitchFamily="2" charset="0"/>
              </a:defRPr>
            </a:lvl1pPr>
          </a:lstStyle>
          <a:p>
            <a:r>
              <a:rPr lang="fr-FR"/>
              <a:t>Modifiez le titre </a:t>
            </a:r>
            <a:br>
              <a:rPr lang="fr-FR"/>
            </a:br>
            <a:r>
              <a:rPr lang="fr-FR"/>
              <a:t>du document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B4B033A-F3C6-9541-BC39-CC6AFB49EF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426677"/>
            <a:ext cx="6096000" cy="6757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Modifiez le sous-titre ici</a:t>
            </a:r>
          </a:p>
        </p:txBody>
      </p:sp>
      <p:pic>
        <p:nvPicPr>
          <p:cNvPr id="8" name="Graphique 7">
            <a:extLst>
              <a:ext uri="{FF2B5EF4-FFF2-40B4-BE49-F238E27FC236}">
                <a16:creationId xmlns:a16="http://schemas.microsoft.com/office/drawing/2014/main" id="{BA464DA5-40EE-5346-9AC5-44B2F96C1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69327" y="4663141"/>
            <a:ext cx="3357346" cy="152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086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83F597-0D36-A547-8A78-B69E4C12E6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2776" y="555073"/>
            <a:ext cx="9144000" cy="1447347"/>
          </a:xfrm>
        </p:spPr>
        <p:txBody>
          <a:bodyPr anchor="t">
            <a:normAutofit/>
          </a:bodyPr>
          <a:lstStyle>
            <a:lvl1pPr algn="l">
              <a:defRPr sz="4800" b="0">
                <a:solidFill>
                  <a:schemeClr val="bg1"/>
                </a:solidFill>
                <a:latin typeface="Times" pitchFamily="2" charset="0"/>
              </a:defRPr>
            </a:lvl1pPr>
          </a:lstStyle>
          <a:p>
            <a:r>
              <a:rPr lang="fr-FR"/>
              <a:t>Modifiez le style </a:t>
            </a:r>
            <a:br>
              <a:rPr lang="fr-FR"/>
            </a:br>
            <a:r>
              <a:rPr lang="fr-FR"/>
              <a:t>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3EDECC-2EBE-124C-A2F8-E0B13DC9F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776" y="2137941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172406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/Citation">
    <p:bg>
      <p:bgPr>
        <a:solidFill>
          <a:schemeClr val="accent5">
            <a:lumMod val="20000"/>
            <a:lumOff val="80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83F597-0D36-A547-8A78-B69E4C12E6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2776" y="555073"/>
            <a:ext cx="9144000" cy="1447347"/>
          </a:xfrm>
        </p:spPr>
        <p:txBody>
          <a:bodyPr anchor="t">
            <a:normAutofit/>
          </a:bodyPr>
          <a:lstStyle>
            <a:lvl1pPr algn="l">
              <a:defRPr sz="4800" b="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r>
              <a:rPr lang="fr-FR"/>
              <a:t>Modifiez le style </a:t>
            </a:r>
            <a:br>
              <a:rPr lang="fr-FR"/>
            </a:br>
            <a:r>
              <a:rPr lang="fr-FR"/>
              <a:t>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3EDECC-2EBE-124C-A2F8-E0B13DC9F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776" y="2137941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829219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xt_Légen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A57075-7EE8-2E4A-AB3C-B3F45B381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6242" y="684492"/>
            <a:ext cx="5326767" cy="409317"/>
          </a:xfrm>
        </p:spPr>
        <p:txBody>
          <a:bodyPr anchor="t">
            <a:no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B9E2C4B-21C9-ED4E-8578-D64C400C4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945081" y="2112654"/>
            <a:ext cx="8674145" cy="3651537"/>
          </a:xfrm>
        </p:spPr>
        <p:txBody>
          <a:bodyPr numCol="2" spcCol="72000"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09C93877-5A70-CB4C-9B60-917EB0786AFD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405115" y="2112655"/>
            <a:ext cx="2236720" cy="672595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0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49AAA95-8597-AB49-A871-0D32BFE0FA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86981" y="1181101"/>
            <a:ext cx="5326029" cy="51878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 sous-titre</a:t>
            </a:r>
          </a:p>
        </p:txBody>
      </p:sp>
    </p:spTree>
    <p:extLst>
      <p:ext uri="{BB962C8B-B14F-4D97-AF65-F5344CB8AC3E}">
        <p14:creationId xmlns:p14="http://schemas.microsoft.com/office/powerpoint/2010/main" val="66882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ion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CF154F3-066D-9245-B906-4657B814561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56956" y="590550"/>
            <a:ext cx="8661957" cy="5230813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3" name="Espace réservé du texte 3">
            <a:extLst>
              <a:ext uri="{FF2B5EF4-FFF2-40B4-BE49-F238E27FC236}">
                <a16:creationId xmlns:a16="http://schemas.microsoft.com/office/drawing/2014/main" id="{40C5C6DE-EE5E-F841-901B-9A61CD19D7DB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249292" y="1755586"/>
            <a:ext cx="2563357" cy="2770116"/>
          </a:xfr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  <a:latin typeface="Times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« Cliquez pour modifier les styles du texte du masque »</a:t>
            </a:r>
          </a:p>
        </p:txBody>
      </p:sp>
      <p:sp>
        <p:nvSpPr>
          <p:cNvPr id="14" name="Espace réservé du texte 3">
            <a:extLst>
              <a:ext uri="{FF2B5EF4-FFF2-40B4-BE49-F238E27FC236}">
                <a16:creationId xmlns:a16="http://schemas.microsoft.com/office/drawing/2014/main" id="{F040B106-0F82-2F4C-A130-FE6C0E04A1EC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49292" y="4745371"/>
            <a:ext cx="2563357" cy="672595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0945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x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A57075-7EE8-2E4A-AB3C-B3F45B381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600" y="684492"/>
            <a:ext cx="4867325" cy="1372908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AEE7960-9B6B-7848-972B-0F387F9231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88078" y="684493"/>
            <a:ext cx="5931146" cy="5176558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B9E2C4B-21C9-ED4E-8578-D64C400C4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2776" y="2057400"/>
            <a:ext cx="4867325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5327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EA6349-1257-5143-BF2D-2E39386E7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8537CE-30B2-7644-801A-E8CE850DA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77557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C0DCC1-D0EC-664B-9688-3497F8CB0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FBDAFD-9F74-744D-BBE2-28497010DD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4BF02F-F472-4B41-B314-F60576C5C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57919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D3E099D-60F1-AE42-BCDC-1C1DA6FFB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776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11B12B-A64F-1845-9B16-64F354391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2776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F1C75D3-235D-AF4F-9DC4-E20BB9C02CFB}"/>
              </a:ext>
            </a:extLst>
          </p:cNvPr>
          <p:cNvSpPr txBox="1"/>
          <p:nvPr userDrawn="1"/>
        </p:nvSpPr>
        <p:spPr>
          <a:xfrm>
            <a:off x="454022" y="6230557"/>
            <a:ext cx="18854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BAA025A-30A0-2A48-BFE7-7AACB2572F79}" type="datetime1">
              <a:rPr lang="fr-FR" sz="1000" smtClean="0">
                <a:solidFill>
                  <a:schemeClr val="tx2"/>
                </a:solidFill>
              </a:rPr>
              <a:t>12/06/2025</a:t>
            </a:fld>
            <a:endParaRPr lang="fr-FR" sz="1000">
              <a:solidFill>
                <a:schemeClr val="tx2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BEC0A3E-9FF9-5E48-8674-A4D17F1882EA}"/>
              </a:ext>
            </a:extLst>
          </p:cNvPr>
          <p:cNvSpPr txBox="1"/>
          <p:nvPr userDrawn="1"/>
        </p:nvSpPr>
        <p:spPr>
          <a:xfrm>
            <a:off x="10791491" y="6230556"/>
            <a:ext cx="9967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2EBF02D-6D68-6046-9671-EF2CBC0006D3}" type="slidenum">
              <a:rPr lang="fr-FR" sz="1000" smtClean="0">
                <a:solidFill>
                  <a:schemeClr val="tx2"/>
                </a:solidFill>
              </a:rPr>
              <a:pPr algn="r"/>
              <a:t>‹N°›</a:t>
            </a:fld>
            <a:endParaRPr lang="fr-FR" sz="1000">
              <a:solidFill>
                <a:schemeClr val="tx2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4C86B5D-9F77-804A-9D07-923C2923059E}"/>
              </a:ext>
            </a:extLst>
          </p:cNvPr>
          <p:cNvSpPr txBox="1"/>
          <p:nvPr userDrawn="1"/>
        </p:nvSpPr>
        <p:spPr>
          <a:xfrm>
            <a:off x="2879558" y="6230555"/>
            <a:ext cx="2743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>
                <a:solidFill>
                  <a:schemeClr val="tx2"/>
                </a:solidFill>
              </a:rPr>
              <a:t>Université Paris 1 Panthéon-Sorbonne</a:t>
            </a:r>
          </a:p>
        </p:txBody>
      </p:sp>
    </p:spTree>
    <p:extLst>
      <p:ext uri="{BB962C8B-B14F-4D97-AF65-F5344CB8AC3E}">
        <p14:creationId xmlns:p14="http://schemas.microsoft.com/office/powerpoint/2010/main" val="288395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8" r:id="rId3"/>
    <p:sldLayoutId id="2147483660" r:id="rId4"/>
    <p:sldLayoutId id="2147483659" r:id="rId5"/>
    <p:sldLayoutId id="2147483657" r:id="rId6"/>
    <p:sldLayoutId id="2147483650" r:id="rId7"/>
    <p:sldLayoutId id="2147483652" r:id="rId8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0" kern="1200">
          <a:solidFill>
            <a:schemeClr val="tx1"/>
          </a:solidFill>
          <a:latin typeface="Times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A5809E-EAF9-A540-9A30-6A613B288F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dirty="0"/>
              <a:t>Guide des bonnes pratiques sur les réseaux sociaux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F7D55D-2CE8-DE41-A7E8-3BAC3F7E6C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516" y="3044122"/>
            <a:ext cx="6096000" cy="675700"/>
          </a:xfrm>
        </p:spPr>
        <p:txBody>
          <a:bodyPr/>
          <a:lstStyle/>
          <a:p>
            <a:r>
              <a:rPr lang="fr-FR" dirty="0"/>
              <a:t>13 JUIN 2025</a:t>
            </a:r>
          </a:p>
        </p:txBody>
      </p:sp>
    </p:spTree>
    <p:extLst>
      <p:ext uri="{BB962C8B-B14F-4D97-AF65-F5344CB8AC3E}">
        <p14:creationId xmlns:p14="http://schemas.microsoft.com/office/powerpoint/2010/main" val="2976420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605B2A-0AEE-5334-E67D-29F2F0EDC5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719157-148D-ADFC-3BBC-F82AB0BDF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776" y="365125"/>
            <a:ext cx="5523224" cy="1325563"/>
          </a:xfrm>
        </p:spPr>
        <p:txBody>
          <a:bodyPr/>
          <a:lstStyle/>
          <a:p>
            <a:r>
              <a:rPr lang="fr-FR" dirty="0"/>
              <a:t>Facebook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68CA44-F025-83ED-0FFC-F51020C83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776" y="1825625"/>
            <a:ext cx="5523224" cy="4351338"/>
          </a:xfrm>
        </p:spPr>
        <p:txBody>
          <a:bodyPr/>
          <a:lstStyle/>
          <a:p>
            <a:r>
              <a:rPr lang="fr-FR" dirty="0"/>
              <a:t>Réseau social très peu fréquenté par nos cibles, excepté les étudiants étrangers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80AB6E86-28E5-7B7F-E99E-04EEE51767EF}"/>
              </a:ext>
            </a:extLst>
          </p:cNvPr>
          <p:cNvSpPr txBox="1">
            <a:spLocks/>
          </p:cNvSpPr>
          <p:nvPr/>
        </p:nvSpPr>
        <p:spPr>
          <a:xfrm>
            <a:off x="6096000" y="1830070"/>
            <a:ext cx="55232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Demande une vraie régularité et de l’investissement</a:t>
            </a:r>
          </a:p>
          <a:p>
            <a:endParaRPr lang="fr-FR" dirty="0"/>
          </a:p>
          <a:p>
            <a:r>
              <a:rPr lang="fr-FR" dirty="0"/>
              <a:t>Basé sur du contenu visuel</a:t>
            </a:r>
          </a:p>
          <a:p>
            <a:endParaRPr lang="fr-FR" dirty="0"/>
          </a:p>
          <a:p>
            <a:r>
              <a:rPr lang="fr-FR" dirty="0"/>
              <a:t>Animation du réseau en </a:t>
            </a:r>
            <a:r>
              <a:rPr lang="fr-FR" dirty="0" err="1"/>
              <a:t>posts</a:t>
            </a:r>
            <a:r>
              <a:rPr lang="fr-FR" dirty="0"/>
              <a:t> fixes et en stories</a:t>
            </a:r>
          </a:p>
          <a:p>
            <a:endParaRPr lang="fr-FR" dirty="0"/>
          </a:p>
          <a:p>
            <a:r>
              <a:rPr lang="fr-FR" dirty="0"/>
              <a:t>Format privilégié par l’algorithme : </a:t>
            </a:r>
            <a:r>
              <a:rPr lang="fr-FR" dirty="0" err="1"/>
              <a:t>reel</a:t>
            </a:r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3FE8B52D-0AB4-27A1-41B9-B2148C0BBD4C}"/>
              </a:ext>
            </a:extLst>
          </p:cNvPr>
          <p:cNvSpPr txBox="1">
            <a:spLocks/>
          </p:cNvSpPr>
          <p:nvPr/>
        </p:nvSpPr>
        <p:spPr>
          <a:xfrm>
            <a:off x="6096000" y="365124"/>
            <a:ext cx="55232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kern="1200">
                <a:solidFill>
                  <a:schemeClr val="tx1"/>
                </a:solidFill>
                <a:latin typeface="Times" pitchFamily="2" charset="0"/>
                <a:ea typeface="+mj-ea"/>
                <a:cs typeface="+mj-cs"/>
              </a:defRPr>
            </a:lvl1pPr>
          </a:lstStyle>
          <a:p>
            <a:r>
              <a:rPr lang="fr-FR" dirty="0"/>
              <a:t>Instagram</a:t>
            </a:r>
          </a:p>
        </p:txBody>
      </p:sp>
    </p:spTree>
    <p:extLst>
      <p:ext uri="{BB962C8B-B14F-4D97-AF65-F5344CB8AC3E}">
        <p14:creationId xmlns:p14="http://schemas.microsoft.com/office/powerpoint/2010/main" val="2757625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FEBC98-E6B7-4F42-9380-073D3F65F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9188" y="2963586"/>
            <a:ext cx="4913624" cy="930827"/>
          </a:xfrm>
        </p:spPr>
        <p:txBody>
          <a:bodyPr anchor="ctr">
            <a:normAutofit/>
          </a:bodyPr>
          <a:lstStyle/>
          <a:p>
            <a:pPr algn="ctr"/>
            <a:r>
              <a:rPr lang="fr-FR" sz="5400" dirty="0"/>
              <a:t>Threads et X</a:t>
            </a:r>
          </a:p>
        </p:txBody>
      </p:sp>
    </p:spTree>
    <p:extLst>
      <p:ext uri="{BB962C8B-B14F-4D97-AF65-F5344CB8AC3E}">
        <p14:creationId xmlns:p14="http://schemas.microsoft.com/office/powerpoint/2010/main" val="1098648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5BFE9D-D607-01B2-B38F-98A4199AA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2EF161-E25E-2B02-5795-5ECD77F8D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776" y="365125"/>
            <a:ext cx="5523224" cy="1325563"/>
          </a:xfrm>
        </p:spPr>
        <p:txBody>
          <a:bodyPr/>
          <a:lstStyle/>
          <a:p>
            <a:r>
              <a:rPr lang="fr-FR" dirty="0"/>
              <a:t>Threads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66B8BA-1597-A944-05A9-953A76C94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776" y="1825625"/>
            <a:ext cx="5523224" cy="4351338"/>
          </a:xfrm>
        </p:spPr>
        <p:txBody>
          <a:bodyPr/>
          <a:lstStyle/>
          <a:p>
            <a:r>
              <a:rPr lang="fr-FR" dirty="0"/>
              <a:t>Même format que </a:t>
            </a:r>
            <a:r>
              <a:rPr lang="fr-FR" dirty="0" err="1"/>
              <a:t>Bluesky</a:t>
            </a:r>
            <a:endParaRPr lang="fr-FR" dirty="0"/>
          </a:p>
          <a:p>
            <a:endParaRPr lang="fr-FR" dirty="0"/>
          </a:p>
          <a:p>
            <a:r>
              <a:rPr lang="fr-FR" dirty="0"/>
              <a:t>Peu utilisé par les institutions –pas de croissance</a:t>
            </a:r>
          </a:p>
          <a:p>
            <a:endParaRPr lang="fr-FR" dirty="0"/>
          </a:p>
          <a:p>
            <a:r>
              <a:rPr lang="fr-FR" dirty="0"/>
              <a:t>Court et concis – seulement 500 caractères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E019982-6607-3BB9-6BDD-BD4C184A8591}"/>
              </a:ext>
            </a:extLst>
          </p:cNvPr>
          <p:cNvSpPr txBox="1">
            <a:spLocks/>
          </p:cNvSpPr>
          <p:nvPr/>
        </p:nvSpPr>
        <p:spPr>
          <a:xfrm>
            <a:off x="6096000" y="1830070"/>
            <a:ext cx="55232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Même format que </a:t>
            </a:r>
            <a:r>
              <a:rPr lang="fr-FR" dirty="0" err="1"/>
              <a:t>Bluesky</a:t>
            </a:r>
            <a:endParaRPr lang="fr-FR" dirty="0"/>
          </a:p>
          <a:p>
            <a:endParaRPr lang="fr-FR" dirty="0"/>
          </a:p>
          <a:p>
            <a:r>
              <a:rPr lang="fr-FR" dirty="0"/>
              <a:t>Abandon progressif de la plateforme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Court et concis – seulement 280 caractères</a:t>
            </a:r>
          </a:p>
          <a:p>
            <a:endParaRPr lang="fr-FR" dirty="0"/>
          </a:p>
          <a:p>
            <a:r>
              <a:rPr lang="fr-FR" dirty="0"/>
              <a:t>Réactivité face à l’erreur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1E3E1029-9BAD-93D3-2F37-913DEA64E2B5}"/>
              </a:ext>
            </a:extLst>
          </p:cNvPr>
          <p:cNvSpPr txBox="1">
            <a:spLocks/>
          </p:cNvSpPr>
          <p:nvPr/>
        </p:nvSpPr>
        <p:spPr>
          <a:xfrm>
            <a:off x="6096000" y="365124"/>
            <a:ext cx="55232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kern="1200">
                <a:solidFill>
                  <a:schemeClr val="tx1"/>
                </a:solidFill>
                <a:latin typeface="Times" pitchFamily="2" charset="0"/>
                <a:ea typeface="+mj-ea"/>
                <a:cs typeface="+mj-cs"/>
              </a:defRPr>
            </a:lvl1pPr>
          </a:lstStyle>
          <a:p>
            <a:r>
              <a:rPr lang="fr-FR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799973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0C1478-BC52-A1B5-2AD2-0245CB6EBA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C12661-62AC-F416-0CC7-9E80DBBBE7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8700" y="2963586"/>
            <a:ext cx="5334599" cy="930827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fr-FR" sz="5400" dirty="0"/>
              <a:t>Les erreurs à éviter</a:t>
            </a:r>
          </a:p>
        </p:txBody>
      </p:sp>
    </p:spTree>
    <p:extLst>
      <p:ext uri="{BB962C8B-B14F-4D97-AF65-F5344CB8AC3E}">
        <p14:creationId xmlns:p14="http://schemas.microsoft.com/office/powerpoint/2010/main" val="2037713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7B20FC-65B5-C2D8-F797-D2AC64E315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2F9D16-79E6-3287-ABE3-27450CA80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Erreurs à éviter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0601C3-B1CF-9F89-C8E3-3A9F32B1E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Poster le même contenu tel quel sur toutes les plateformes</a:t>
            </a:r>
          </a:p>
          <a:p>
            <a:endParaRPr lang="fr-FR" dirty="0"/>
          </a:p>
          <a:p>
            <a:r>
              <a:rPr lang="fr-FR" dirty="0"/>
              <a:t>Négliger les commentaires ou les </a:t>
            </a:r>
            <a:r>
              <a:rPr lang="fr-FR" dirty="0" err="1"/>
              <a:t>MPs</a:t>
            </a:r>
            <a:endParaRPr lang="fr-FR" dirty="0"/>
          </a:p>
          <a:p>
            <a:endParaRPr lang="fr-FR" dirty="0"/>
          </a:p>
          <a:p>
            <a:r>
              <a:rPr lang="fr-FR" dirty="0"/>
              <a:t>Utiliser des visuels de mauvaise qualité ou qui ne correspondent pas à la charte</a:t>
            </a:r>
          </a:p>
          <a:p>
            <a:endParaRPr lang="fr-FR" dirty="0"/>
          </a:p>
          <a:p>
            <a:r>
              <a:rPr lang="fr-FR" dirty="0"/>
              <a:t>Utiliser un ton trop informel</a:t>
            </a:r>
          </a:p>
          <a:p>
            <a:endParaRPr lang="fr-FR" dirty="0"/>
          </a:p>
          <a:p>
            <a:r>
              <a:rPr lang="fr-FR" dirty="0"/>
              <a:t>Poster pour poster sans avoir de vrai message</a:t>
            </a:r>
          </a:p>
          <a:p>
            <a:endParaRPr lang="fr-FR" dirty="0"/>
          </a:p>
          <a:p>
            <a:r>
              <a:rPr lang="fr-FR" dirty="0"/>
              <a:t>Réagir de manière impulsive </a:t>
            </a:r>
            <a:r>
              <a:rPr lang="fr-FR"/>
              <a:t>aux critiques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8026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A9A485-042C-B3FA-72B0-7EEA8C25A4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8795BE-4DE2-21B3-5A19-69F5D09EF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9188" y="2963586"/>
            <a:ext cx="4913624" cy="930827"/>
          </a:xfrm>
        </p:spPr>
        <p:txBody>
          <a:bodyPr anchor="ctr">
            <a:normAutofit/>
          </a:bodyPr>
          <a:lstStyle/>
          <a:p>
            <a:pPr algn="ctr"/>
            <a:r>
              <a:rPr lang="fr-FR" sz="5400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802525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A3A16C-B144-2C6E-26C1-A43EFAF11C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A18CD9-B262-D41C-1D0C-A69194672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À retenir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393CBF-8D35-DC9E-46CA-20923C597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gestion de réseaux sociaux, c’est un métier à part entière qui demande de l’investissement et une stratégie</a:t>
            </a:r>
          </a:p>
          <a:p>
            <a:endParaRPr lang="fr-FR" dirty="0"/>
          </a:p>
          <a:p>
            <a:r>
              <a:rPr lang="fr-FR" dirty="0"/>
              <a:t>Régularité, identité visuelle cohérente, interaction, modération</a:t>
            </a:r>
          </a:p>
          <a:p>
            <a:endParaRPr lang="fr-FR" dirty="0"/>
          </a:p>
          <a:p>
            <a:r>
              <a:rPr lang="fr-FR" dirty="0"/>
              <a:t>Les réseaux sociaux sont en constante évolution</a:t>
            </a:r>
          </a:p>
          <a:p>
            <a:endParaRPr lang="fr-FR" dirty="0"/>
          </a:p>
          <a:p>
            <a:r>
              <a:rPr lang="fr-FR" dirty="0"/>
              <a:t>Une plateforme animée correctement vaut mieux que trois plateformes à l’abandon</a:t>
            </a:r>
          </a:p>
        </p:txBody>
      </p:sp>
    </p:spTree>
    <p:extLst>
      <p:ext uri="{BB962C8B-B14F-4D97-AF65-F5344CB8AC3E}">
        <p14:creationId xmlns:p14="http://schemas.microsoft.com/office/powerpoint/2010/main" val="3748889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E1CC19-116C-6EBD-0105-2CA841A09D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8FD90-5B02-DACB-01BA-D08BC42A7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Indications générales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A58448-CB02-0BAB-D285-847EEC4E9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Indiquez clairement votre appartenance à l’université</a:t>
            </a:r>
          </a:p>
          <a:p>
            <a:r>
              <a:rPr lang="fr-FR" dirty="0"/>
              <a:t>Incluez toujours un média</a:t>
            </a:r>
          </a:p>
          <a:p>
            <a:r>
              <a:rPr lang="fr-FR" dirty="0"/>
              <a:t>Respectez la charte graphique</a:t>
            </a:r>
          </a:p>
          <a:p>
            <a:r>
              <a:rPr lang="fr-FR" dirty="0"/>
              <a:t>Utilisez le #Paris1PanthéonSorbonne ou @ le compte de l’université</a:t>
            </a:r>
          </a:p>
          <a:p>
            <a:r>
              <a:rPr lang="fr-FR" dirty="0"/>
              <a:t>Privilégiez un réseau social</a:t>
            </a:r>
          </a:p>
          <a:p>
            <a:r>
              <a:rPr lang="fr-FR" dirty="0"/>
              <a:t>Analysez vos statistiques</a:t>
            </a:r>
          </a:p>
          <a:p>
            <a:endParaRPr lang="fr-FR" dirty="0"/>
          </a:p>
          <a:p>
            <a:r>
              <a:rPr lang="fr-FR" u="sng" dirty="0"/>
              <a:t>Compte personnel</a:t>
            </a:r>
            <a:r>
              <a:rPr lang="fr-FR" dirty="0"/>
              <a:t> : parlez en votre nom, non en celui de l’université</a:t>
            </a:r>
          </a:p>
        </p:txBody>
      </p:sp>
    </p:spTree>
    <p:extLst>
      <p:ext uri="{BB962C8B-B14F-4D97-AF65-F5344CB8AC3E}">
        <p14:creationId xmlns:p14="http://schemas.microsoft.com/office/powerpoint/2010/main" val="135718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FEBC98-E6B7-4F42-9380-073D3F65F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9188" y="2963586"/>
            <a:ext cx="4913624" cy="930827"/>
          </a:xfrm>
        </p:spPr>
        <p:txBody>
          <a:bodyPr anchor="ctr">
            <a:normAutofit/>
          </a:bodyPr>
          <a:lstStyle/>
          <a:p>
            <a:pPr algn="ctr"/>
            <a:r>
              <a:rPr lang="fr-FR" sz="5400" err="1"/>
              <a:t>Bluesky</a:t>
            </a:r>
            <a:endParaRPr lang="fr-FR" sz="5400"/>
          </a:p>
        </p:txBody>
      </p:sp>
    </p:spTree>
    <p:extLst>
      <p:ext uri="{BB962C8B-B14F-4D97-AF65-F5344CB8AC3E}">
        <p14:creationId xmlns:p14="http://schemas.microsoft.com/office/powerpoint/2010/main" val="310687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AA121B-0877-DC1C-6CD5-78EC79235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Bluesky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29D435-E37E-A6D2-56CF-82FAB093A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Alternative à X</a:t>
            </a:r>
          </a:p>
          <a:p>
            <a:r>
              <a:rPr lang="fr-FR" dirty="0"/>
              <a:t>Essentiellement les doctorants, chercheurs, enseignants-chercheurs…</a:t>
            </a:r>
          </a:p>
          <a:p>
            <a:r>
              <a:rPr lang="fr-FR" dirty="0"/>
              <a:t>Maintenez une présence en postant régulièrement</a:t>
            </a:r>
          </a:p>
          <a:p>
            <a:r>
              <a:rPr lang="fr-FR" dirty="0"/>
              <a:t>Partage d’événements, relai d’actualités…</a:t>
            </a:r>
            <a:endParaRPr lang="fr-FR" dirty="0">
              <a:cs typeface="Arial"/>
            </a:endParaRPr>
          </a:p>
          <a:p>
            <a:r>
              <a:rPr lang="fr-FR" dirty="0"/>
              <a:t>Court et concis – seulement 300 caractères</a:t>
            </a:r>
          </a:p>
          <a:p>
            <a:r>
              <a:rPr lang="fr-FR" dirty="0"/>
              <a:t>Ton plus conversationnel mais toujours institutionnel</a:t>
            </a:r>
          </a:p>
        </p:txBody>
      </p:sp>
    </p:spTree>
    <p:extLst>
      <p:ext uri="{BB962C8B-B14F-4D97-AF65-F5344CB8AC3E}">
        <p14:creationId xmlns:p14="http://schemas.microsoft.com/office/powerpoint/2010/main" val="122745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47E5CD-CDC9-CE6D-E81F-E6801E8DF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Recommandations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D3D554-4AAD-CE5A-E303-CFC367DBD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Du lundi au vendredi</a:t>
            </a:r>
          </a:p>
          <a:p>
            <a:r>
              <a:rPr lang="fr-FR" dirty="0"/>
              <a:t>Entre 11 h et 12 h ; entre 16 h et 19 h</a:t>
            </a:r>
          </a:p>
          <a:p>
            <a:r>
              <a:rPr lang="fr-FR" dirty="0"/>
              <a:t>Utiliser des mots-clés et hashtags stratégiques</a:t>
            </a:r>
          </a:p>
          <a:p>
            <a:r>
              <a:rPr lang="fr-FR" dirty="0"/>
              <a:t>Inclure des emojis et des retours à la ligne</a:t>
            </a:r>
          </a:p>
          <a:p>
            <a:r>
              <a:rPr lang="fr-FR" dirty="0"/>
              <a:t>Photo : format paysage (1 200 x 675 pixels)</a:t>
            </a:r>
          </a:p>
          <a:p>
            <a:r>
              <a:rPr lang="fr-FR" dirty="0"/>
              <a:t>Identifier les personnes/institutions en lien avec votre post</a:t>
            </a:r>
          </a:p>
        </p:txBody>
      </p:sp>
    </p:spTree>
    <p:extLst>
      <p:ext uri="{BB962C8B-B14F-4D97-AF65-F5344CB8AC3E}">
        <p14:creationId xmlns:p14="http://schemas.microsoft.com/office/powerpoint/2010/main" val="4199581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FEBC98-E6B7-4F42-9380-073D3F65F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9188" y="2963586"/>
            <a:ext cx="4913624" cy="930827"/>
          </a:xfrm>
        </p:spPr>
        <p:txBody>
          <a:bodyPr anchor="ctr">
            <a:normAutofit/>
          </a:bodyPr>
          <a:lstStyle/>
          <a:p>
            <a:pPr algn="ctr"/>
            <a:r>
              <a:rPr lang="fr-FR" sz="5400"/>
              <a:t>LinkedIn</a:t>
            </a:r>
          </a:p>
        </p:txBody>
      </p:sp>
    </p:spTree>
    <p:extLst>
      <p:ext uri="{BB962C8B-B14F-4D97-AF65-F5344CB8AC3E}">
        <p14:creationId xmlns:p14="http://schemas.microsoft.com/office/powerpoint/2010/main" val="2604868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C87633-134E-ED4F-334F-2FB5351669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0100C4-3309-2FF8-6090-56D61256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LinkedIn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33C9F1-9553-0669-114B-98C5A010B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Étudiants, doctorants, personnels, chercheurs, enseignants-chercheurs, </a:t>
            </a:r>
            <a:r>
              <a:rPr lang="fr-FR" dirty="0" err="1"/>
              <a:t>alumni</a:t>
            </a:r>
            <a:r>
              <a:rPr lang="fr-FR" dirty="0"/>
              <a:t>…</a:t>
            </a:r>
          </a:p>
          <a:p>
            <a:r>
              <a:rPr lang="fr-FR" dirty="0"/>
              <a:t>Maintenez une présence en postant régulièrement (1 fois par semaine minimum)</a:t>
            </a:r>
          </a:p>
          <a:p>
            <a:r>
              <a:rPr lang="fr-FR" dirty="0"/>
              <a:t>Partage d’événements, relai d’actualités, retour sur les événements, réussites spécifiques à votre composante, vos étudiants…</a:t>
            </a:r>
          </a:p>
          <a:p>
            <a:r>
              <a:rPr lang="fr-FR" dirty="0"/>
              <a:t>Possibilité de programmer les publications directement sur la plateforme</a:t>
            </a:r>
          </a:p>
          <a:p>
            <a:r>
              <a:rPr lang="fr-FR" dirty="0"/>
              <a:t>Réseau professionnel, ton sérieux</a:t>
            </a:r>
          </a:p>
        </p:txBody>
      </p:sp>
    </p:spTree>
    <p:extLst>
      <p:ext uri="{BB962C8B-B14F-4D97-AF65-F5344CB8AC3E}">
        <p14:creationId xmlns:p14="http://schemas.microsoft.com/office/powerpoint/2010/main" val="1844026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00BA52-5261-207D-60F7-6752BDDA4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C9F871-4717-69B4-7CF7-B4D81C248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Recommandations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2F277A-7B05-8C83-116F-E95095274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Du lundi au vendredi (éviter les week-ends)</a:t>
            </a:r>
          </a:p>
          <a:p>
            <a:r>
              <a:rPr lang="fr-FR" dirty="0"/>
              <a:t>Entre 9 h et 11 h ; entre 17 h et 19 h</a:t>
            </a:r>
          </a:p>
          <a:p>
            <a:r>
              <a:rPr lang="fr-FR" dirty="0"/>
              <a:t>Utiliser des mots-clés et hashtags stratégiques</a:t>
            </a:r>
          </a:p>
          <a:p>
            <a:r>
              <a:rPr lang="fr-FR" dirty="0"/>
              <a:t>Inclure des emojis et des retours à la ligne</a:t>
            </a:r>
          </a:p>
          <a:p>
            <a:r>
              <a:rPr lang="fr-FR" dirty="0"/>
              <a:t>Photo : format portrait (1 080 x 1 350 pixels)</a:t>
            </a:r>
          </a:p>
          <a:p>
            <a:r>
              <a:rPr lang="fr-FR" dirty="0"/>
              <a:t>Identifier les personnes/institutions en lien avec votre post</a:t>
            </a:r>
          </a:p>
          <a:p>
            <a:r>
              <a:rPr lang="fr-FR" dirty="0"/>
              <a:t>Mettre les liens dans un commentaire</a:t>
            </a:r>
          </a:p>
        </p:txBody>
      </p:sp>
    </p:spTree>
    <p:extLst>
      <p:ext uri="{BB962C8B-B14F-4D97-AF65-F5344CB8AC3E}">
        <p14:creationId xmlns:p14="http://schemas.microsoft.com/office/powerpoint/2010/main" val="3433875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FEBC98-E6B7-4F42-9380-073D3F65F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284" y="2963586"/>
            <a:ext cx="5893432" cy="930827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fr-FR" sz="5400" dirty="0"/>
              <a:t>Facebook et Instagram</a:t>
            </a:r>
          </a:p>
        </p:txBody>
      </p:sp>
    </p:spTree>
    <p:extLst>
      <p:ext uri="{BB962C8B-B14F-4D97-AF65-F5344CB8AC3E}">
        <p14:creationId xmlns:p14="http://schemas.microsoft.com/office/powerpoint/2010/main" val="5366775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UniversitéParis1_PanthéonSorbonne">
      <a:dk1>
        <a:srgbClr val="00386E"/>
      </a:dk1>
      <a:lt1>
        <a:srgbClr val="FFFFFF"/>
      </a:lt1>
      <a:dk2>
        <a:srgbClr val="000000"/>
      </a:dk2>
      <a:lt2>
        <a:srgbClr val="FFFFFF"/>
      </a:lt2>
      <a:accent1>
        <a:srgbClr val="ED9B27"/>
      </a:accent1>
      <a:accent2>
        <a:srgbClr val="9CD6D1"/>
      </a:accent2>
      <a:accent3>
        <a:srgbClr val="F94D49"/>
      </a:accent3>
      <a:accent4>
        <a:srgbClr val="58239C"/>
      </a:accent4>
      <a:accent5>
        <a:srgbClr val="3C99DE"/>
      </a:accent5>
      <a:accent6>
        <a:srgbClr val="2E4D49"/>
      </a:accent6>
      <a:hlink>
        <a:srgbClr val="3C99DE"/>
      </a:hlink>
      <a:folHlink>
        <a:srgbClr val="58239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13E6F6DB9F1F448CE0CC4A5B60DCE7" ma:contentTypeVersion="21" ma:contentTypeDescription="Crée un document." ma:contentTypeScope="" ma:versionID="46da0f8bff35c984c244de6de33bee0e">
  <xsd:schema xmlns:xsd="http://www.w3.org/2001/XMLSchema" xmlns:xs="http://www.w3.org/2001/XMLSchema" xmlns:p="http://schemas.microsoft.com/office/2006/metadata/properties" xmlns:ns2="a62c2a4f-aea6-42a7-85de-c4be5692e29d" xmlns:ns3="9e5e6e5c-39d5-4e6c-9cf9-5d02e74447b5" targetNamespace="http://schemas.microsoft.com/office/2006/metadata/properties" ma:root="true" ma:fieldsID="756800e5338d9c67146dd250640499e1" ns2:_="" ns3:_="">
    <xsd:import namespace="a62c2a4f-aea6-42a7-85de-c4be5692e29d"/>
    <xsd:import namespace="9e5e6e5c-39d5-4e6c-9cf9-5d02e74447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2c2a4f-aea6-42a7-85de-c4be5692e2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alises d’images" ma:readOnly="false" ma:fieldId="{5cf76f15-5ced-4ddc-b409-7134ff3c332f}" ma:taxonomyMulti="true" ma:sspId="e52cd025-d351-4196-ab85-e6b2318029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e6e5c-39d5-4e6c-9cf9-5d02e74447b5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76296c3-f289-431f-837b-2882feb2cf11}" ma:internalName="TaxCatchAll" ma:showField="CatchAllData" ma:web="9e5e6e5c-39d5-4e6c-9cf9-5d02e7444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620AA5-427A-467F-A57C-C2F743EDE9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5175EB-6DEC-46C6-915F-831A5A80CF8A}">
  <ds:schemaRefs>
    <ds:schemaRef ds:uri="9e5e6e5c-39d5-4e6c-9cf9-5d02e74447b5"/>
    <ds:schemaRef ds:uri="a62c2a4f-aea6-42a7-85de-c4be5692e2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05.2025 rapport statistiques RS</Template>
  <TotalTime>319</TotalTime>
  <Words>471</Words>
  <Application>Microsoft Office PowerPoint</Application>
  <PresentationFormat>Grand écran</PresentationFormat>
  <Paragraphs>90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</vt:lpstr>
      <vt:lpstr>Thème Office</vt:lpstr>
      <vt:lpstr>Guide des bonnes pratiques sur les réseaux sociaux</vt:lpstr>
      <vt:lpstr>Indications générales</vt:lpstr>
      <vt:lpstr>Bluesky</vt:lpstr>
      <vt:lpstr>Bluesky</vt:lpstr>
      <vt:lpstr>Recommandations</vt:lpstr>
      <vt:lpstr>LinkedIn</vt:lpstr>
      <vt:lpstr>LinkedIn</vt:lpstr>
      <vt:lpstr>Recommandations</vt:lpstr>
      <vt:lpstr>Facebook et Instagram</vt:lpstr>
      <vt:lpstr>Facebook</vt:lpstr>
      <vt:lpstr>Threads et X</vt:lpstr>
      <vt:lpstr>Threads</vt:lpstr>
      <vt:lpstr>Les erreurs à éviter</vt:lpstr>
      <vt:lpstr>Erreurs à éviter</vt:lpstr>
      <vt:lpstr>Conclusion</vt:lpstr>
      <vt:lpstr>À retenir</vt:lpstr>
    </vt:vector>
  </TitlesOfParts>
  <Company>Universite Paris 1 Pantheon Sorbonne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Coline Flauss</dc:creator>
  <cp:lastModifiedBy>Coline Flauss</cp:lastModifiedBy>
  <cp:revision>3</cp:revision>
  <dcterms:created xsi:type="dcterms:W3CDTF">2025-06-10T12:44:42Z</dcterms:created>
  <dcterms:modified xsi:type="dcterms:W3CDTF">2025-06-12T09:54:30Z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5c20be7-c3a5-46e3-9158-fa8a02ce2395_Enabled">
    <vt:lpwstr>true</vt:lpwstr>
  </property>
  <property fmtid="{D5CDD505-2E9C-101B-9397-08002B2CF9AE}" pid="3" name="MSIP_Label_d5c20be7-c3a5-46e3-9158-fa8a02ce2395_SetDate">
    <vt:lpwstr>2024-05-16T16:25:12Z</vt:lpwstr>
  </property>
  <property fmtid="{D5CDD505-2E9C-101B-9397-08002B2CF9AE}" pid="4" name="MSIP_Label_d5c20be7-c3a5-46e3-9158-fa8a02ce2395_Method">
    <vt:lpwstr>Standard</vt:lpwstr>
  </property>
  <property fmtid="{D5CDD505-2E9C-101B-9397-08002B2CF9AE}" pid="5" name="MSIP_Label_d5c20be7-c3a5-46e3-9158-fa8a02ce2395_Name">
    <vt:lpwstr>defa4170-0d19-0005-0004-bc88714345d2</vt:lpwstr>
  </property>
  <property fmtid="{D5CDD505-2E9C-101B-9397-08002B2CF9AE}" pid="6" name="MSIP_Label_d5c20be7-c3a5-46e3-9158-fa8a02ce2395_SiteId">
    <vt:lpwstr>8c6f9078-037e-4261-a583-52a944e55f7f</vt:lpwstr>
  </property>
  <property fmtid="{D5CDD505-2E9C-101B-9397-08002B2CF9AE}" pid="7" name="MSIP_Label_d5c20be7-c3a5-46e3-9158-fa8a02ce2395_ActionId">
    <vt:lpwstr>6d1f2bc1-49d6-40ec-b6a4-137a1b4325e4</vt:lpwstr>
  </property>
  <property fmtid="{D5CDD505-2E9C-101B-9397-08002B2CF9AE}" pid="8" name="MSIP_Label_d5c20be7-c3a5-46e3-9158-fa8a02ce2395_ContentBits">
    <vt:lpwstr>0</vt:lpwstr>
  </property>
</Properties>
</file>