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85800" y="378904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A8FD2EC-1FEB-4C50-B50B-8D5FD04DF1F6}" type="datetimeFigureOut">
              <a:rPr lang="fr-FR"/>
              <a:t>14/02/2022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A8A5D3-0B12-4EC3-8463-56FABE69EB82}" type="slidenum">
              <a:rPr lang="fr-FR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886708" y="1988840"/>
            <a:ext cx="5479103" cy="17192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57200" y="170080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A8FD2EC-1FEB-4C50-B50B-8D5FD04DF1F6}" type="datetimeFigureOut">
              <a:rPr lang="fr-FR"/>
              <a:t>14/02/2022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A8A5D3-0B12-4EC3-8463-56FABE69EB82}" type="slidenum">
              <a:rPr lang="fr-FR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2287" y="3506383"/>
            <a:ext cx="4067946" cy="127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93AB2A-5339-4CDC-98F9-0435DC02291D}" type="datetime1">
              <a:rPr lang="fr-FR"/>
              <a:t>14/02/2022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873DE7-8B1B-47C3-91D3-D341616991FF}" type="slidenum">
              <a:rPr lang="fr-FR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2287" y="3506383"/>
            <a:ext cx="4067946" cy="127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FFC5582-9170-4D6E-86CD-EC697FFE3AB2}" type="datetime1">
              <a:rPr lang="fr-FR"/>
              <a:t>14/02/2022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D3B6CB-722A-4B8E-9787-9814958463A7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23FB79-AC39-4E75-A8D6-6F058E646727}" type="datetime1">
              <a:rPr lang="fr-FR"/>
              <a:t>14/02/2022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D3B6CB-722A-4B8E-9787-9814958463A7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792288" y="4388400"/>
            <a:ext cx="5486400" cy="566738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792288" y="273600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968000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192DB2-84CA-46B2-9284-A4408A596178}" type="datetime1">
              <a:rPr lang="fr-FR"/>
              <a:t>14/02/2022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D3B6CB-722A-4B8E-9787-9814958463A7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252520" cy="6957392"/>
          </a:xfrm>
          <a:prstGeom prst="rect">
            <a:avLst/>
          </a:prstGeom>
          <a:solidFill>
            <a:srgbClr val="00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A8FD2EC-1FEB-4C50-B50B-8D5FD04DF1F6}" type="datetimeFigureOut">
              <a:rPr lang="fr-FR"/>
              <a:t>14/02/2022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BA8A5D3-0B12-4EC3-8463-56FABE69EB82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>
        <a:spcBef>
          <a:spcPts val="0"/>
        </a:spcBef>
        <a:buNone/>
        <a:defRPr sz="2500" b="1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33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26E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F2264EF-EFA7-4C61-BB74-97680F7EC902}" type="datetime1">
              <a:rPr lang="fr-FR"/>
              <a:t>14/02/2022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26E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6D3B6CB-722A-4B8E-9787-9814958463A7}" type="slidenum">
              <a:rPr lang="fr-FR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3864647" y="6309320"/>
            <a:ext cx="1414706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/>
  <p:txStyles>
    <p:titleStyle>
      <a:lvl1pPr algn="l" defTabSz="914400">
        <a:spcBef>
          <a:spcPts val="0"/>
        </a:spcBef>
        <a:buNone/>
        <a:defRPr sz="2500" b="1">
          <a:solidFill>
            <a:srgbClr val="00326E"/>
          </a:solidFill>
          <a:latin typeface="Arial"/>
          <a:ea typeface="Verdan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1500">
          <a:solidFill>
            <a:srgbClr val="00326E"/>
          </a:solidFill>
          <a:latin typeface="Arial"/>
          <a:ea typeface="Verdana"/>
          <a:cs typeface="Arial"/>
        </a:defRPr>
      </a:lvl1pPr>
      <a:lvl2pPr marL="742950" indent="-285750" algn="l" defTabSz="914400">
        <a:spcBef>
          <a:spcPts val="0"/>
        </a:spcBef>
        <a:buFont typeface="Arial"/>
        <a:buChar char="–"/>
        <a:defRPr sz="1200">
          <a:solidFill>
            <a:srgbClr val="00326E"/>
          </a:solidFill>
          <a:latin typeface="Arial"/>
          <a:ea typeface="Verdana"/>
          <a:cs typeface="Arial"/>
        </a:defRPr>
      </a:lvl2pPr>
      <a:lvl3pPr marL="1143000" indent="-228600" algn="l" defTabSz="914400">
        <a:spcBef>
          <a:spcPts val="0"/>
        </a:spcBef>
        <a:buFont typeface="Arial"/>
        <a:buChar char="•"/>
        <a:defRPr sz="1200">
          <a:solidFill>
            <a:srgbClr val="00326E"/>
          </a:solidFill>
          <a:latin typeface="Arial"/>
          <a:ea typeface="Verdana"/>
          <a:cs typeface="Arial"/>
        </a:defRPr>
      </a:lvl3pPr>
      <a:lvl4pPr marL="1600200" indent="-228600" algn="l" defTabSz="914400">
        <a:spcBef>
          <a:spcPts val="0"/>
        </a:spcBef>
        <a:buFont typeface="Arial"/>
        <a:buChar char="–"/>
        <a:defRPr sz="1200">
          <a:solidFill>
            <a:srgbClr val="00326E"/>
          </a:solidFill>
          <a:latin typeface="Arial"/>
          <a:ea typeface="Verdana"/>
          <a:cs typeface="Arial"/>
        </a:defRPr>
      </a:lvl4pPr>
      <a:lvl5pPr marL="2057400" indent="-228600" algn="l" defTabSz="914400">
        <a:spcBef>
          <a:spcPts val="0"/>
        </a:spcBef>
        <a:buFont typeface="Arial"/>
        <a:buChar char="»"/>
        <a:defRPr sz="1200">
          <a:solidFill>
            <a:srgbClr val="00326E"/>
          </a:solidFill>
          <a:latin typeface="Arial"/>
          <a:ea typeface="Verdana"/>
          <a:cs typeface="Arial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il.fr/fr/donnees-personnelles/abonnements-newsletter-cni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mailjet.com/" TargetMode="External"/><Relationship Id="rId2" Type="http://schemas.openxmlformats.org/officeDocument/2006/relationships/hyperlink" Target="https://glpi-front.univ-paris1.fr/plugins/formcreator/front/formdisplay.php?id=12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umentation.mailjet.com/hc/fr/articles/360042908593-Getting-Started-Guid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rchives-web.univ-paris1.fr/webkey-identite-visuelle/le-logo/le-kit-logo-logo-institutionnel-et-declinaisons-a-telecharger/index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790574" y="4427214"/>
            <a:ext cx="7772400" cy="1849759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>
              <a:defRPr/>
            </a:pPr>
            <a:r>
              <a:rPr sz="3600" b="1" i="0" u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Les newsletters internes</a:t>
            </a:r>
            <a:b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2400" b="0" i="0" u="none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—</a:t>
            </a:r>
            <a:br>
              <a:rPr sz="2400" b="0" i="0" u="none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</a:br>
            <a:r>
              <a:rPr sz="2400" b="1" i="0" u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Petit déjeuner des webmestres de l’université n°14 </a:t>
            </a:r>
            <a:b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2400" b="0" i="0" u="none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14 février 2022 / 10h-12h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14/02/2022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D3B6CB-722A-4B8E-9787-9814958463A7}" type="slidenum">
              <a:rPr lang="fr-FR"/>
              <a:t>10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4 – Présentation de l’outil Mailjet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1843" y="1541248"/>
            <a:ext cx="7380312" cy="40014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14/02/2022</a:t>
            </a:r>
            <a:endParaRPr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873DE7-8B1B-47C3-91D3-D341616991FF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199" y="1417637"/>
            <a:ext cx="8229600" cy="3513929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75000" lnSpcReduction="5000"/>
          </a:bodyPr>
          <a:lstStyle/>
          <a:p>
            <a:pPr marL="0" indent="0">
              <a:buFont typeface="Arial"/>
              <a:buNone/>
              <a:defRPr/>
            </a:pPr>
            <a:endParaRPr lang="fr-FR"/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fr-FR" sz="2800" b="1"/>
              <a:t>1 – </a:t>
            </a:r>
            <a:r>
              <a:rPr lang="fr-FR" sz="2800" b="1" i="0" u="none" strike="noStrike" cap="none" spc="0">
                <a:solidFill>
                  <a:srgbClr val="00326E"/>
                </a:solidFill>
                <a:latin typeface="Arial"/>
                <a:ea typeface="Verdana"/>
                <a:cs typeface="Arial"/>
              </a:rPr>
              <a:t>État des lieux</a:t>
            </a:r>
            <a:r>
              <a:rPr lang="fr-FR" sz="2800" b="1"/>
              <a:t> de la newsletter à Paris 1 Panthéon-Sorbonne</a:t>
            </a:r>
            <a:endParaRPr sz="1400"/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fr-FR" sz="2800" b="1"/>
              <a:t>2 – Principes à respecter</a:t>
            </a:r>
            <a:endParaRPr/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fr-FR" sz="2800" b="1"/>
              <a:t>3 – Bonnes pratiques</a:t>
            </a:r>
            <a:endParaRPr/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fr-FR" sz="2800" b="1"/>
              <a:t>4 – Présentation de l’outil Mailjet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14/02/2022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D3B6CB-722A-4B8E-9787-9814958463A7}" type="slidenum">
              <a:rPr lang="fr-FR"/>
              <a:t>2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0" y="298"/>
            <a:ext cx="9144000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fr-FR">
                <a:solidFill>
                  <a:schemeClr val="bg1"/>
                </a:solidFill>
              </a:rPr>
              <a:t>    Sommaire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198" y="1600200"/>
            <a:ext cx="4125298" cy="43814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55000" lnSpcReduction="9000"/>
          </a:bodyPr>
          <a:lstStyle/>
          <a:p>
            <a:pPr marL="0" indent="0">
              <a:buFont typeface="Arial"/>
              <a:buNone/>
              <a:defRPr/>
            </a:pPr>
            <a:r>
              <a:rPr lang="fr-FR" sz="1600" b="1"/>
              <a:t>Réponses au formulaire</a:t>
            </a:r>
            <a:endParaRPr/>
          </a:p>
          <a:p>
            <a:pPr marL="0" indent="0">
              <a:buNone/>
              <a:defRPr/>
            </a:pPr>
            <a:endParaRPr lang="fr-FR"/>
          </a:p>
          <a:p>
            <a:pPr marL="0" indent="0">
              <a:buFont typeface="Arial"/>
              <a:buNone/>
              <a:defRPr/>
            </a:pPr>
            <a:endParaRPr lang="fr-FR" b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14/02/2022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D3B6CB-722A-4B8E-9787-9814958463A7}" type="slidenum">
              <a:rPr lang="fr-FR"/>
              <a:t>3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500" b="1" i="0" u="none" strike="noStrike" cap="none" spc="0">
                <a:solidFill>
                  <a:srgbClr val="00326E"/>
                </a:solidFill>
                <a:latin typeface="Arial"/>
                <a:ea typeface="Verdana"/>
                <a:cs typeface="Arial"/>
              </a:rPr>
              <a:t>1 – État des lieux de la newsletter à Paris 1 Panthéon-Sorbonne</a:t>
            </a:r>
            <a:endParaRPr lang="fr-FR"/>
          </a:p>
        </p:txBody>
      </p:sp>
      <p:pic>
        <p:nvPicPr>
          <p:cNvPr id="672733695" name="Image 67273369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3823" y="1807547"/>
            <a:ext cx="4430099" cy="2215176"/>
          </a:xfrm>
          <a:prstGeom prst="rect">
            <a:avLst/>
          </a:prstGeom>
        </p:spPr>
      </p:pic>
      <p:pic>
        <p:nvPicPr>
          <p:cNvPr id="1154860927" name="Image 11548609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65026" y="4046220"/>
            <a:ext cx="4411987" cy="2212974"/>
          </a:xfrm>
          <a:prstGeom prst="rect">
            <a:avLst/>
          </a:prstGeom>
        </p:spPr>
      </p:pic>
      <p:pic>
        <p:nvPicPr>
          <p:cNvPr id="230155945" name="Image 2301559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65026" y="1807547"/>
            <a:ext cx="4426570" cy="2209799"/>
          </a:xfrm>
          <a:prstGeom prst="rect">
            <a:avLst/>
          </a:prstGeom>
        </p:spPr>
      </p:pic>
      <p:pic>
        <p:nvPicPr>
          <p:cNvPr id="1727458202" name="Image 172745820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9512" y="4046220"/>
            <a:ext cx="4482487" cy="22307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14/02/2022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D3B6CB-722A-4B8E-9787-9814958463A7}" type="slidenum">
              <a:rPr lang="fr-FR"/>
              <a:t>4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500" b="1" i="0" u="none" strike="noStrike" cap="none" spc="0">
                <a:solidFill>
                  <a:srgbClr val="00326E"/>
                </a:solidFill>
                <a:latin typeface="Arial"/>
                <a:ea typeface="Verdana"/>
                <a:cs typeface="Arial"/>
              </a:rPr>
              <a:t>1 – État des lieux de la newsletter à Paris 1 Panthéon-Sorbonne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96781" y="1952623"/>
            <a:ext cx="2203418" cy="35733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09888" y="1969429"/>
            <a:ext cx="1970736" cy="36213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1050" y="1916832"/>
            <a:ext cx="2372248" cy="35600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25906" y="1842725"/>
            <a:ext cx="1915938" cy="369113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 bwMode="auto">
          <a:xfrm>
            <a:off x="539551" y="5645917"/>
            <a:ext cx="1444929" cy="45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>
                <a:latin typeface="Arial"/>
                <a:cs typeface="Arial"/>
              </a:rPr>
              <a:t>La lettre de l’IHMC</a:t>
            </a:r>
            <a:endParaRPr sz="1200">
              <a:latin typeface="Arial"/>
              <a:cs typeface="Arial"/>
            </a:endParaRPr>
          </a:p>
          <a:p>
            <a:pPr algn="ctr">
              <a:defRPr/>
            </a:pPr>
            <a:r>
              <a:rPr lang="fr-FR" sz="1200">
                <a:latin typeface="Arial"/>
                <a:cs typeface="Arial"/>
              </a:rPr>
              <a:t>(outil : pdf)</a:t>
            </a:r>
            <a:endParaRPr sz="1200"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3244087" y="5641504"/>
            <a:ext cx="2334839" cy="45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>
                <a:latin typeface="Arial"/>
                <a:cs typeface="Arial"/>
              </a:rPr>
              <a:t>L’Agenda et la Lettre de l’ISJPS</a:t>
            </a:r>
            <a:endParaRPr sz="1200">
              <a:latin typeface="Arial"/>
              <a:cs typeface="Arial"/>
            </a:endParaRPr>
          </a:p>
          <a:p>
            <a:pPr algn="ctr">
              <a:defRPr/>
            </a:pPr>
            <a:r>
              <a:rPr lang="fr-FR" sz="1200">
                <a:latin typeface="Arial"/>
                <a:cs typeface="Arial"/>
              </a:rPr>
              <a:t>(outil : mailjet)</a:t>
            </a:r>
            <a:endParaRPr sz="1200"/>
          </a:p>
        </p:txBody>
      </p:sp>
      <p:sp>
        <p:nvSpPr>
          <p:cNvPr id="14" name="ZoneTexte 13"/>
          <p:cNvSpPr txBox="1"/>
          <p:nvPr/>
        </p:nvSpPr>
        <p:spPr bwMode="auto">
          <a:xfrm>
            <a:off x="6772288" y="5666890"/>
            <a:ext cx="3642526" cy="64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latin typeface="Arial"/>
                <a:ea typeface="Verdana"/>
                <a:cs typeface="Arial"/>
              </a:rPr>
              <a:t>La lettre du droit </a:t>
            </a:r>
            <a:r>
              <a:rPr lang="fr-FR" sz="1200">
                <a:latin typeface="Arial"/>
                <a:cs typeface="Arial"/>
              </a:rPr>
              <a:t>et</a:t>
            </a:r>
            <a:r>
              <a:rPr lang="fr-FR" sz="1200">
                <a:latin typeface="Arial"/>
                <a:ea typeface="Verdana"/>
                <a:cs typeface="Arial"/>
              </a:rPr>
              <a:t> de la fiscalité </a:t>
            </a:r>
            <a:endParaRPr sz="1200"/>
          </a:p>
          <a:p>
            <a:pPr>
              <a:defRPr/>
            </a:pPr>
            <a:r>
              <a:rPr lang="fr-FR" sz="1200">
                <a:latin typeface="Arial"/>
                <a:ea typeface="Verdana"/>
                <a:cs typeface="Arial"/>
              </a:rPr>
              <a:t>du tourisme FISCATOUR</a:t>
            </a:r>
            <a:endParaRPr sz="1200">
              <a:latin typeface="Arial"/>
              <a:ea typeface="Verdana"/>
              <a:cs typeface="Arial"/>
            </a:endParaRPr>
          </a:p>
          <a:p>
            <a:pPr>
              <a:defRPr/>
            </a:pPr>
            <a:r>
              <a:rPr lang="fr-FR" sz="1200">
                <a:latin typeface="Arial"/>
                <a:ea typeface="Verdana"/>
                <a:cs typeface="Arial"/>
              </a:rPr>
              <a:t>              (outil : pdf)</a:t>
            </a:r>
            <a:endParaRPr sz="1200">
              <a:latin typeface="Arial"/>
              <a:ea typeface="Verdana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 bwMode="auto">
          <a:xfrm>
            <a:off x="491927" y="1313026"/>
            <a:ext cx="4812454" cy="36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>
                <a:solidFill>
                  <a:srgbClr val="00326E"/>
                </a:solidFill>
                <a:latin typeface="Arial"/>
                <a:ea typeface="Verdana"/>
                <a:cs typeface="Arial"/>
              </a:rPr>
              <a:t>Quelques exemples de newsletters</a:t>
            </a:r>
            <a:r>
              <a:rPr lang="fr-FR" sz="1200">
                <a:latin typeface="Arial"/>
                <a:cs typeface="Arial"/>
              </a:rPr>
              <a:t> </a:t>
            </a:r>
            <a:r>
              <a:rPr lang="fr-FR">
                <a:solidFill>
                  <a:srgbClr val="00326E"/>
                </a:solidFill>
                <a:latin typeface="Arial"/>
                <a:ea typeface="Verdana"/>
                <a:cs typeface="Arial"/>
              </a:rPr>
              <a:t>existantes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1482499"/>
            <a:ext cx="8229600" cy="3956274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fr-FR" b="1"/>
              <a:t>a) Obligations légales</a:t>
            </a:r>
            <a:endParaRPr/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fr-FR" sz="1300" b="1"/>
              <a:t>Obtenir le consentement </a:t>
            </a:r>
            <a:r>
              <a:rPr lang="fr-FR" sz="1300"/>
              <a:t>: l’inscription à une newsletter est une collecte de données personnelles, l’envoi d’e-mails à des utilisateurs non-sollicités n’est pas autorisé </a:t>
            </a:r>
            <a:endParaRPr sz="1300"/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fr-FR" sz="1300" b="1"/>
              <a:t>Proposer le désabonnement </a:t>
            </a:r>
            <a:r>
              <a:rPr lang="fr-FR" sz="1300"/>
              <a:t>:</a:t>
            </a:r>
            <a:r>
              <a:rPr lang="fr-FR" sz="1300" b="1"/>
              <a:t> </a:t>
            </a:r>
            <a:r>
              <a:rPr lang="fr-FR" sz="1300"/>
              <a:t>les destinataires doivent pouvoir se désabonner facilement de votre newsletter à tout moment</a:t>
            </a:r>
            <a:endParaRPr sz="1300"/>
          </a:p>
          <a:p>
            <a:pPr>
              <a:buFontTx/>
              <a:buChar char="-"/>
              <a:defRPr/>
            </a:pPr>
            <a:endParaRPr sz="1300"/>
          </a:p>
          <a:p>
            <a:pPr>
              <a:lnSpc>
                <a:spcPct val="120000"/>
              </a:lnSpc>
              <a:buFont typeface="Wingdings"/>
              <a:buChar char="Ø"/>
              <a:defRPr/>
            </a:pPr>
            <a:r>
              <a:rPr lang="fr-FR" sz="1300" b="1"/>
              <a:t>Comment obtenir le consentement ?</a:t>
            </a:r>
            <a:endParaRPr sz="1300"/>
          </a:p>
          <a:p>
            <a:pPr>
              <a:lnSpc>
                <a:spcPct val="120000"/>
              </a:lnSpc>
              <a:buFontTx/>
              <a:buChar char="-"/>
              <a:defRPr/>
            </a:pPr>
            <a:r>
              <a:rPr lang="fr-FR" sz="1300"/>
              <a:t>Proposer aux internautes de s’abonner à la liste de diffusion</a:t>
            </a:r>
            <a:r>
              <a:rPr sz="1300"/>
              <a:t> par mail ou via un formulaire de contact</a:t>
            </a:r>
          </a:p>
          <a:p>
            <a:pPr>
              <a:buFontTx/>
              <a:buChar char="-"/>
              <a:defRPr/>
            </a:pPr>
            <a:endParaRPr sz="1300"/>
          </a:p>
          <a:p>
            <a:pPr>
              <a:buFont typeface="Wingdings"/>
              <a:buChar char="Ø"/>
              <a:defRPr/>
            </a:pPr>
            <a:r>
              <a:rPr lang="fr-FR" sz="1300" b="1"/>
              <a:t>Comment proposer le désabonnement ?</a:t>
            </a:r>
            <a:endParaRPr sz="1300" b="1"/>
          </a:p>
          <a:p>
            <a:pPr>
              <a:buFont typeface="Arial"/>
              <a:buChar char="–"/>
              <a:defRPr/>
            </a:pPr>
            <a:r>
              <a:rPr lang="fr-FR" sz="1300" b="0"/>
              <a:t>Ajouter le lien de désabonnement en bas de la newsletter</a:t>
            </a:r>
          </a:p>
          <a:p>
            <a:pPr>
              <a:buFont typeface="Arial"/>
              <a:buChar char="–"/>
              <a:defRPr/>
            </a:pPr>
            <a:endParaRPr sz="1300" b="0"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lang="fr-FR" sz="1300" b="0"/>
              <a:t>Plus d’informations sur le </a:t>
            </a:r>
            <a:r>
              <a:rPr lang="fr-FR" sz="1300" b="0" u="sng">
                <a:hlinkClick r:id="rId2" tooltip="https://www.cnil.fr/fr/donnees-personnelles/abonnements-newsletter-cnil"/>
              </a:rPr>
              <a:t>site de la CNIL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14/02/2022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D3B6CB-722A-4B8E-9787-9814958463A7}" type="slidenum">
              <a:rPr lang="fr-FR"/>
              <a:t>5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</p:spPr>
        <p:txBody>
          <a:bodyPr/>
          <a:lstStyle/>
          <a:p>
            <a:pPr>
              <a:defRPr/>
            </a:pPr>
            <a:r>
              <a:rPr lang="fr-FR"/>
              <a:t>2 – Principes à respecter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385701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14/02/2022</a:t>
            </a:r>
            <a:endParaRPr/>
          </a:p>
        </p:txBody>
      </p:sp>
      <p:sp>
        <p:nvSpPr>
          <p:cNvPr id="149868521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E0903E-006C-ED83-E34C-096F72FCEF1E}" type="slidenum">
              <a:rPr lang="fr-FR"/>
              <a:t>6</a:t>
            </a:fld>
            <a:endParaRPr lang="fr-FR"/>
          </a:p>
        </p:txBody>
      </p:sp>
      <p:sp>
        <p:nvSpPr>
          <p:cNvPr id="1758974773" name="Titre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922113"/>
          </a:xfrm>
        </p:spPr>
        <p:txBody>
          <a:bodyPr/>
          <a:lstStyle/>
          <a:p>
            <a:pPr>
              <a:defRPr/>
            </a:pPr>
            <a:r>
              <a:rPr lang="fr-FR"/>
              <a:t>2 – Principes à respecter</a:t>
            </a:r>
            <a:endParaRPr/>
          </a:p>
        </p:txBody>
      </p:sp>
      <p:sp>
        <p:nvSpPr>
          <p:cNvPr id="1896769570" name="ZoneTexte 6"/>
          <p:cNvSpPr txBox="1"/>
          <p:nvPr/>
        </p:nvSpPr>
        <p:spPr bwMode="auto">
          <a:xfrm>
            <a:off x="536724" y="1369685"/>
            <a:ext cx="8085664" cy="435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500" b="1">
                <a:solidFill>
                  <a:srgbClr val="00326E"/>
                </a:solidFill>
                <a:latin typeface="Arial"/>
                <a:ea typeface="Verdana"/>
                <a:cs typeface="Arial"/>
              </a:rPr>
              <a:t>b) Procédure interne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1300" b="1">
                <a:solidFill>
                  <a:srgbClr val="00326E"/>
                </a:solidFill>
                <a:latin typeface="Arial"/>
                <a:ea typeface="Verdana"/>
                <a:cs typeface="Arial"/>
              </a:rPr>
              <a:t>1/ Demander une liste générique</a:t>
            </a:r>
            <a:endParaRPr/>
          </a:p>
          <a:p>
            <a:pPr marL="228806" indent="-228806">
              <a:lnSpc>
                <a:spcPct val="120000"/>
              </a:lnSpc>
              <a:buFont typeface="Arial"/>
              <a:buChar char="•"/>
              <a:defRPr/>
            </a:pPr>
            <a:r>
              <a:rPr lang="fr-FR" sz="1300">
                <a:solidFill>
                  <a:srgbClr val="00326E"/>
                </a:solidFill>
                <a:latin typeface="Arial"/>
                <a:ea typeface="Verdana"/>
                <a:cs typeface="Arial"/>
              </a:rPr>
              <a:t>Remplir le formulaire de la DSIUN pour la demande d’une liste de diffusion et cocher la case : pour une newsletter. </a:t>
            </a:r>
            <a:r>
              <a:rPr lang="fr-FR" sz="1300" b="0" i="0" u="sng" strike="noStrike" cap="none" spc="0">
                <a:latin typeface="Arial"/>
                <a:ea typeface="Arial"/>
                <a:cs typeface="Arial"/>
                <a:hlinkClick r:id="rId2" tooltip="https://glpi-front.univ-paris1.fr/plugins/formcreator/front/formdisplay.php?id=12"/>
              </a:rPr>
              <a:t>https://glpi-front.univ-paris1.fr/plugins/formcreator/front/formdisplay.php?id=12</a:t>
            </a:r>
            <a:endParaRPr lang="fr-FR" sz="1300" b="0" i="0" u="none" strike="noStrike" cap="none" spc="0">
              <a:solidFill>
                <a:srgbClr val="00326E"/>
              </a:solidFill>
              <a:latin typeface="Arial"/>
              <a:ea typeface="Arial"/>
              <a:cs typeface="Arial"/>
            </a:endParaRPr>
          </a:p>
          <a:p>
            <a:pPr marL="228806" indent="-228806">
              <a:buFont typeface="Arial"/>
              <a:buChar char="•"/>
              <a:defRPr/>
            </a:pPr>
            <a:r>
              <a:rPr lang="fr-FR" sz="1300">
                <a:solidFill>
                  <a:srgbClr val="00326E"/>
                </a:solidFill>
                <a:latin typeface="Arial"/>
                <a:ea typeface="Verdana"/>
                <a:cs typeface="Arial"/>
              </a:rPr>
              <a:t>Proposer à votre cible de s’y abonner : faire un formulaire webform avec un champ courriel et un bouton envoyer. Dans les courriels de confirmation, générer un courriel qui écrira à Sympa à partir du courriel de l’utilisateur </a:t>
            </a:r>
            <a:r>
              <a:rPr lang="fr-FR" sz="1300" b="0" i="0" u="none" strike="noStrike" cap="none" spc="0">
                <a:solidFill>
                  <a:srgbClr val="00326E"/>
                </a:solidFill>
                <a:latin typeface="Arial"/>
                <a:ea typeface="Arial"/>
                <a:cs typeface="Arial"/>
              </a:rPr>
              <a:t>(Envoyez un message à sympa avec l’adresse à partir de laquelle vous souhaitez vous abonner. En objet du message, écrivez : subscribe nomdelaliste Prénom Nom (remplacez ‘nomdelaliste’ par le nom de la liste à laquelle vous souhaitez vous abonner et indiquez vos propres prénom et nom.</a:t>
            </a:r>
          </a:p>
          <a:p>
            <a:pPr>
              <a:defRPr/>
            </a:pPr>
            <a:r>
              <a:rPr lang="fr-FR" sz="1300" b="0" i="0" u="none" strike="noStrike" cap="none" spc="0">
                <a:solidFill>
                  <a:srgbClr val="00326E"/>
                </a:solidFill>
                <a:latin typeface="Arial"/>
                <a:ea typeface="Arial"/>
                <a:cs typeface="Arial"/>
              </a:rPr>
              <a:t>     Laissez le corps du message vide.)</a:t>
            </a:r>
          </a:p>
          <a:p>
            <a:pPr>
              <a:lnSpc>
                <a:spcPct val="120000"/>
              </a:lnSpc>
              <a:defRPr/>
            </a:pPr>
            <a:endParaRPr sz="1200"/>
          </a:p>
          <a:p>
            <a:pPr>
              <a:lnSpc>
                <a:spcPct val="170000"/>
              </a:lnSpc>
              <a:defRPr/>
            </a:pPr>
            <a:r>
              <a:rPr lang="fr-FR" sz="1300" b="1">
                <a:solidFill>
                  <a:srgbClr val="00326E"/>
                </a:solidFill>
                <a:latin typeface="Arial"/>
                <a:ea typeface="Verdana"/>
                <a:cs typeface="Arial"/>
              </a:rPr>
              <a:t>2/ Créer un compte Mailjet</a:t>
            </a:r>
          </a:p>
          <a:p>
            <a:pPr marL="285750" indent="-285750">
              <a:lnSpc>
                <a:spcPct val="120000"/>
              </a:lnSpc>
              <a:buFont typeface="Arial"/>
              <a:buChar char="-"/>
              <a:defRPr/>
            </a:pPr>
            <a:r>
              <a:rPr lang="fr-FR" sz="1300" u="sng">
                <a:solidFill>
                  <a:srgbClr val="00326E"/>
                </a:solidFill>
                <a:latin typeface="Arial"/>
                <a:ea typeface="Verdana"/>
                <a:cs typeface="Arial"/>
                <a:hlinkClick r:id="rId3" tooltip="https://fr.mailjet.com/"/>
              </a:rPr>
              <a:t>https://fr.mailjet.com/</a:t>
            </a:r>
            <a:r>
              <a:t> </a:t>
            </a:r>
            <a:r>
              <a:rPr lang="fr-FR" sz="1300" b="0" i="0" u="none" strike="noStrike" cap="none" spc="0">
                <a:solidFill>
                  <a:srgbClr val="00326E"/>
                </a:solidFill>
                <a:latin typeface="Arial"/>
                <a:ea typeface="Arial"/>
                <a:cs typeface="Arial"/>
              </a:rPr>
              <a:t>(documentation </a:t>
            </a:r>
            <a:r>
              <a:rPr lang="fr-FR" sz="1300" b="0" i="0" u="sng" strike="noStrike" cap="none" spc="0">
                <a:latin typeface="Arial"/>
                <a:ea typeface="Arial"/>
                <a:cs typeface="Arial"/>
                <a:hlinkClick r:id="rId4" tooltip="https://documentation.mailjet.com/hc/fr/articles/360042908593-Getting-Started-Guide"/>
              </a:rPr>
              <a:t>https://documentation.mailjet.com/hc/fr/articles/360042908593-Getting-Started-Guide</a:t>
            </a:r>
            <a:r>
              <a:rPr lang="fr-FR" sz="1300" b="0" i="0" u="none" strike="noStrike" cap="none" spc="0">
                <a:solidFill>
                  <a:srgbClr val="00326E"/>
                </a:solidFill>
                <a:latin typeface="Arial"/>
                <a:ea typeface="Arial"/>
                <a:cs typeface="Arial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/>
              <a:buChar char="-"/>
              <a:defRPr/>
            </a:pPr>
            <a:r>
              <a:rPr lang="fr-FR" sz="1300">
                <a:solidFill>
                  <a:srgbClr val="00326E"/>
                </a:solidFill>
                <a:latin typeface="Arial"/>
                <a:ea typeface="Verdana"/>
                <a:cs typeface="Arial"/>
              </a:rPr>
              <a:t>Renseigner la liste de diffusion créée dans mailjet (onglet Contacts)</a:t>
            </a:r>
          </a:p>
          <a:p>
            <a:pPr marL="285750" indent="-285750">
              <a:lnSpc>
                <a:spcPct val="120000"/>
              </a:lnSpc>
              <a:buFont typeface="Arial"/>
              <a:buChar char="-"/>
              <a:defRPr/>
            </a:pPr>
            <a:r>
              <a:rPr lang="fr-FR" sz="1300">
                <a:solidFill>
                  <a:srgbClr val="00326E"/>
                </a:solidFill>
                <a:latin typeface="Arial"/>
                <a:ea typeface="Verdana"/>
                <a:cs typeface="Arial"/>
              </a:rPr>
              <a:t>Renseigner l’adresse de l’expéditeur, privilégiez une liste plutôt qu’un contact unique (onglet Paramètres du compte)</a:t>
            </a:r>
            <a:endParaRPr/>
          </a:p>
          <a:p>
            <a:pPr>
              <a:defRPr/>
            </a:pPr>
            <a:endParaRPr lang="fr-FR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1177143"/>
            <a:ext cx="6516074" cy="5075268"/>
          </a:xfrm>
        </p:spPr>
        <p:txBody>
          <a:bodyPr>
            <a:noAutofit/>
          </a:bodyPr>
          <a:lstStyle/>
          <a:p>
            <a:pPr marL="217793" indent="-217793">
              <a:lnSpc>
                <a:spcPct val="150000"/>
              </a:lnSpc>
              <a:buFont typeface="Arial"/>
              <a:buAutoNum type="alphaLcParenR"/>
              <a:defRPr/>
            </a:pPr>
            <a:r>
              <a:rPr lang="fr-FR" sz="1500" b="1"/>
              <a:t>Les questions à se poser</a:t>
            </a:r>
            <a:endParaRPr sz="1500"/>
          </a:p>
          <a:p>
            <a:pPr marL="0" indent="0">
              <a:lnSpc>
                <a:spcPct val="150000"/>
              </a:lnSpc>
              <a:buNone/>
              <a:defRPr/>
            </a:pPr>
            <a:endParaRPr lang="fr-FR" sz="1300"/>
          </a:p>
          <a:p>
            <a:pPr>
              <a:lnSpc>
                <a:spcPct val="150000"/>
              </a:lnSpc>
              <a:buFont typeface="Wingdings"/>
              <a:buChar char="Ø"/>
              <a:defRPr/>
            </a:pPr>
            <a:r>
              <a:rPr lang="fr-FR" sz="1300" b="1"/>
              <a:t>Qui sont les destinataires de votre newsletter ?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FR" sz="1300"/>
              <a:t>Bien définir la cible et les types de contenus les plus susceptibles de l’intéresser.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sz="1300"/>
          </a:p>
          <a:p>
            <a:pPr>
              <a:lnSpc>
                <a:spcPct val="150000"/>
              </a:lnSpc>
              <a:buFont typeface="Wingdings"/>
              <a:buChar char="Ø"/>
              <a:defRPr/>
            </a:pPr>
            <a:r>
              <a:rPr lang="fr-FR" sz="1300" b="1"/>
              <a:t>Quels sont vos objectifs ? </a:t>
            </a:r>
            <a:endParaRPr lang="fr-FR" sz="130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FR" sz="1300"/>
              <a:t>Communiquer sur vos actualités, générer du trafic vers votre site, etc.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fr-FR" sz="1300"/>
          </a:p>
          <a:p>
            <a:pPr>
              <a:lnSpc>
                <a:spcPct val="150000"/>
              </a:lnSpc>
              <a:buFont typeface="Wingdings"/>
              <a:buChar char="Ø"/>
              <a:defRPr/>
            </a:pPr>
            <a:r>
              <a:rPr lang="fr-FR" sz="1300" b="1"/>
              <a:t>Quelle sera la fréquence d’envoi ? </a:t>
            </a:r>
            <a:endParaRPr lang="fr-FR" sz="130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FR" sz="1300"/>
              <a:t>Une newsletter quotidienne, hebdomadaire ou mensuelle ne demande pas le même investissement en temps. Avisez en fonction de vos ressources, et demandez-vous si vous aurez à chaque fois du contenu pertinent à envoyer à vos abonnés.</a:t>
            </a:r>
            <a:endParaRPr sz="1300" b="1"/>
          </a:p>
          <a:p>
            <a:pPr marL="0" indent="0">
              <a:lnSpc>
                <a:spcPct val="150000"/>
              </a:lnSpc>
              <a:buNone/>
              <a:defRPr/>
            </a:pPr>
            <a:endParaRPr lang="fr-FR" sz="1100" b="1"/>
          </a:p>
          <a:p>
            <a:pPr>
              <a:buFontTx/>
              <a:buChar char="-"/>
              <a:defRPr/>
            </a:pPr>
            <a:endParaRPr/>
          </a:p>
          <a:p>
            <a:pPr>
              <a:buFontTx/>
              <a:buChar char="-"/>
              <a:defRPr/>
            </a:pPr>
            <a:endParaRPr/>
          </a:p>
          <a:p>
            <a:pPr marL="0" indent="0">
              <a:buNone/>
              <a:defRPr/>
            </a:pPr>
            <a:endParaRPr lang="fr-FR" sz="800" b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14/02/2022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D3B6CB-722A-4B8E-9787-9814958463A7}" type="slidenum">
              <a:rPr lang="fr-FR"/>
              <a:t>7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906462"/>
          </a:xfrm>
        </p:spPr>
        <p:txBody>
          <a:bodyPr/>
          <a:lstStyle/>
          <a:p>
            <a:pPr>
              <a:defRPr/>
            </a:pPr>
            <a:r>
              <a:rPr lang="fr-FR"/>
              <a:t>3 – Bonnes pratiques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330439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1177143"/>
            <a:ext cx="4762872" cy="35948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endParaRPr sz="1400" b="1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FR" sz="1400" b="1"/>
              <a:t>b) Le format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fr-FR" sz="1300"/>
              <a:t>Préférer un format court</a:t>
            </a:r>
            <a:endParaRPr sz="1300"/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fr-FR" sz="1300"/>
              <a:t>Mettre en valeur les titres et les paragraphes, ajouter des images d’illustration, des couleurs</a:t>
            </a:r>
            <a:endParaRPr sz="1300"/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fr-FR" sz="1300"/>
              <a:t>Ajouter des appels à l’action, des liens renvoyant vers votre mini-site par exemple</a:t>
            </a:r>
            <a:endParaRPr sz="1300"/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fr-FR" sz="1300"/>
              <a:t>Soigner l’objet de l’e-mail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fr-FR" sz="1300"/>
              <a:t>Dimension header : 600x290 pixels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endParaRPr sz="1300"/>
          </a:p>
          <a:p>
            <a:pPr marL="0" indent="0">
              <a:lnSpc>
                <a:spcPct val="150000"/>
              </a:lnSpc>
              <a:buFont typeface="Wingdings"/>
              <a:buNone/>
              <a:defRPr/>
            </a:pPr>
            <a:endParaRPr sz="1400"/>
          </a:p>
          <a:p>
            <a:pPr marL="0" indent="0">
              <a:lnSpc>
                <a:spcPct val="150000"/>
              </a:lnSpc>
              <a:buFont typeface="Wingdings"/>
              <a:buNone/>
              <a:defRPr/>
            </a:pPr>
            <a:r>
              <a:rPr lang="fr-FR" sz="1400" b="1"/>
              <a:t>c) Mentions à faire figurer dans la newsletter :</a:t>
            </a:r>
          </a:p>
          <a:p>
            <a:pPr>
              <a:buFontTx/>
              <a:buChar char="-"/>
              <a:defRPr/>
            </a:pPr>
            <a:r>
              <a:rPr lang="fr-FR" sz="1300"/>
              <a:t>Voir la version en ligne en haut de la newsletter</a:t>
            </a:r>
            <a:endParaRPr sz="1300"/>
          </a:p>
          <a:p>
            <a:pPr>
              <a:buFontTx/>
              <a:buChar char="-"/>
              <a:defRPr/>
            </a:pPr>
            <a:r>
              <a:rPr lang="fr-FR" sz="1300"/>
              <a:t>Lien de désabonnement à la fin de la newsletter</a:t>
            </a:r>
            <a:endParaRPr sz="1300"/>
          </a:p>
          <a:p>
            <a:pPr marL="0" indent="0">
              <a:buNone/>
              <a:defRPr/>
            </a:pPr>
            <a:endParaRPr lang="fr-FR" sz="800" b="1"/>
          </a:p>
        </p:txBody>
      </p:sp>
      <p:sp>
        <p:nvSpPr>
          <p:cNvPr id="13290663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14/02/2022</a:t>
            </a:r>
            <a:endParaRPr/>
          </a:p>
        </p:txBody>
      </p:sp>
      <p:sp>
        <p:nvSpPr>
          <p:cNvPr id="62119149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9E94DC-4C45-6BF0-AEE0-E826FD7BA02C}" type="slidenum">
              <a:rPr lang="fr-FR"/>
              <a:t>8</a:t>
            </a:fld>
            <a:endParaRPr lang="fr-FR"/>
          </a:p>
        </p:txBody>
      </p:sp>
      <p:sp>
        <p:nvSpPr>
          <p:cNvPr id="1067678350" name="Titre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906462"/>
          </a:xfrm>
        </p:spPr>
        <p:txBody>
          <a:bodyPr/>
          <a:lstStyle/>
          <a:p>
            <a:pPr>
              <a:defRPr/>
            </a:pPr>
            <a:r>
              <a:rPr lang="fr-FR"/>
              <a:t>3 – Bonnes pratiques</a:t>
            </a:r>
            <a:endParaRPr/>
          </a:p>
        </p:txBody>
      </p:sp>
      <p:cxnSp>
        <p:nvCxnSpPr>
          <p:cNvPr id="978226559" name="Connecteur droit avec flèche 8"/>
          <p:cNvCxnSpPr>
            <a:cxnSpLocks/>
          </p:cNvCxnSpPr>
          <p:nvPr/>
        </p:nvCxnSpPr>
        <p:spPr bwMode="auto">
          <a:xfrm>
            <a:off x="6488694" y="1459828"/>
            <a:ext cx="397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3675769" name="ZoneTexte 9"/>
          <p:cNvSpPr txBox="1"/>
          <p:nvPr/>
        </p:nvSpPr>
        <p:spPr bwMode="auto">
          <a:xfrm>
            <a:off x="5287644" y="1320674"/>
            <a:ext cx="1208984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/>
              <a:t>Bandeau header</a:t>
            </a:r>
            <a:endParaRPr/>
          </a:p>
        </p:txBody>
      </p:sp>
      <p:cxnSp>
        <p:nvCxnSpPr>
          <p:cNvPr id="2139385619" name="Connecteur droit avec flèche 10"/>
          <p:cNvCxnSpPr>
            <a:cxnSpLocks/>
          </p:cNvCxnSpPr>
          <p:nvPr/>
        </p:nvCxnSpPr>
        <p:spPr bwMode="auto">
          <a:xfrm>
            <a:off x="6484782" y="5560563"/>
            <a:ext cx="397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0121323" name="ZoneTexte 11"/>
          <p:cNvSpPr txBox="1"/>
          <p:nvPr/>
        </p:nvSpPr>
        <p:spPr bwMode="auto">
          <a:xfrm>
            <a:off x="5338653" y="5422062"/>
            <a:ext cx="1159290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/>
              <a:t>Bandeau footer</a:t>
            </a:r>
          </a:p>
        </p:txBody>
      </p:sp>
      <p:cxnSp>
        <p:nvCxnSpPr>
          <p:cNvPr id="980546108" name="Connecteur droit avec flèche 12"/>
          <p:cNvCxnSpPr>
            <a:cxnSpLocks/>
          </p:cNvCxnSpPr>
          <p:nvPr/>
        </p:nvCxnSpPr>
        <p:spPr bwMode="auto">
          <a:xfrm>
            <a:off x="6497946" y="1203154"/>
            <a:ext cx="397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5988683" name="ZoneTexte 13"/>
          <p:cNvSpPr txBox="1"/>
          <p:nvPr/>
        </p:nvSpPr>
        <p:spPr bwMode="auto">
          <a:xfrm>
            <a:off x="5049136" y="1064655"/>
            <a:ext cx="1460655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/>
              <a:t>Lien version en ligne</a:t>
            </a:r>
            <a:endParaRPr/>
          </a:p>
        </p:txBody>
      </p:sp>
      <p:cxnSp>
        <p:nvCxnSpPr>
          <p:cNvPr id="869347372" name="Connecteur droit avec flèche 14"/>
          <p:cNvCxnSpPr>
            <a:cxnSpLocks/>
          </p:cNvCxnSpPr>
          <p:nvPr/>
        </p:nvCxnSpPr>
        <p:spPr bwMode="auto">
          <a:xfrm>
            <a:off x="6496629" y="5945407"/>
            <a:ext cx="397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218429" name="ZoneTexte 15"/>
          <p:cNvSpPr txBox="1"/>
          <p:nvPr/>
        </p:nvSpPr>
        <p:spPr bwMode="auto">
          <a:xfrm>
            <a:off x="4894801" y="5802566"/>
            <a:ext cx="1691488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/>
              <a:t>Lien de désabonnement</a:t>
            </a:r>
            <a:endParaRPr/>
          </a:p>
        </p:txBody>
      </p:sp>
      <p:pic>
        <p:nvPicPr>
          <p:cNvPr id="1401118687" name="Image 14011186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87574" y="1076735"/>
            <a:ext cx="1389674" cy="5002830"/>
          </a:xfrm>
          <a:prstGeom prst="rect">
            <a:avLst/>
          </a:prstGeom>
        </p:spPr>
      </p:pic>
      <p:sp>
        <p:nvSpPr>
          <p:cNvPr id="518509437" name="ZoneTexte 518509436"/>
          <p:cNvSpPr txBox="1"/>
          <p:nvPr/>
        </p:nvSpPr>
        <p:spPr bwMode="auto">
          <a:xfrm>
            <a:off x="7087574" y="509424"/>
            <a:ext cx="1466851" cy="54785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000"/>
              <a:t>Exemple : Quoi de neuf Paris 1 Panthéon-Sorbonne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5050903" cy="280034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fr-FR" sz="1400" b="1"/>
              <a:t>d) Charte graphique</a:t>
            </a:r>
            <a:endParaRPr sz="1400"/>
          </a:p>
          <a:p>
            <a:pPr marL="0" indent="0">
              <a:buNone/>
              <a:defRPr/>
            </a:pPr>
            <a:r>
              <a:rPr lang="fr-FR" sz="1300"/>
              <a:t>Maintenir une cohérence graphique : respecter l’identité graphique de l’université et être identifiable de manière claire (logo, URL vers votre site, etc)</a:t>
            </a:r>
            <a:endParaRPr sz="1300"/>
          </a:p>
          <a:p>
            <a:pPr marL="0" indent="0">
              <a:buNone/>
              <a:defRPr/>
            </a:pPr>
            <a:endParaRPr sz="1300"/>
          </a:p>
          <a:p>
            <a:pPr marL="457200" lvl="0" indent="-325755">
              <a:buClr>
                <a:srgbClr val="00326E"/>
              </a:buClr>
              <a:buSzPct val="100000"/>
              <a:buChar char="-"/>
              <a:defRPr/>
            </a:pPr>
            <a:r>
              <a:rPr lang="fr-FR" sz="1300"/>
              <a:t>Respecter la forme et les couleurs du logotype institutionnel ou des déclinaisons</a:t>
            </a:r>
            <a:endParaRPr sz="1300"/>
          </a:p>
          <a:p>
            <a:pPr marL="457200" lvl="0" indent="-325755">
              <a:buClr>
                <a:srgbClr val="00326E"/>
              </a:buClr>
              <a:buSzPct val="100000"/>
              <a:buChar char="-"/>
              <a:defRPr/>
            </a:pPr>
            <a:r>
              <a:rPr lang="fr-FR" sz="1300"/>
              <a:t>Ne pas déformer le logotype</a:t>
            </a:r>
            <a:endParaRPr sz="1300"/>
          </a:p>
          <a:p>
            <a:pPr marL="457200" lvl="0" indent="-325755">
              <a:buClr>
                <a:srgbClr val="00326E"/>
              </a:buClr>
              <a:buSzPct val="100000"/>
              <a:buChar char="-"/>
              <a:defRPr/>
            </a:pPr>
            <a:endParaRPr sz="1300" b="1"/>
          </a:p>
          <a:p>
            <a:pPr>
              <a:buFont typeface="Wingdings"/>
              <a:buChar char="Ø"/>
              <a:defRPr/>
            </a:pPr>
            <a:r>
              <a:rPr lang="fr-FR" sz="1300" b="0"/>
              <a:t>Identité visuelle (Webkey) : </a:t>
            </a:r>
            <a:r>
              <a:rPr lang="fr-FR" sz="1300" b="0" i="0" u="sng" strike="noStrike" cap="none" spc="0">
                <a:solidFill>
                  <a:srgbClr val="00326E"/>
                </a:solidFill>
                <a:latin typeface="Arial"/>
                <a:ea typeface="Arial"/>
                <a:cs typeface="Arial"/>
                <a:hlinkClick r:id="rId2" tooltip="http://archives-web.univ-paris1.fr/webkey-identite-visuelle/le-logo/le-kit-logo-logo-institutionnel-et-declinaisons-a-telecharger/index.html"/>
              </a:rPr>
              <a:t>http://archives-web.univ-paris1.fr/webkey-identite-visuelle/le-logo/le-kit-logo-logo-institutionnel-et-declinaisons-a-telecharger/index.html</a:t>
            </a:r>
            <a:endParaRPr sz="1300" b="0"/>
          </a:p>
          <a:p>
            <a:pPr marL="0" indent="0">
              <a:buNone/>
              <a:defRPr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14/02/2022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D3B6CB-722A-4B8E-9787-9814958463A7}" type="slidenum">
              <a:rPr lang="fr-FR"/>
              <a:t>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3 – Bonnes pratiques</a:t>
            </a:r>
            <a:endParaRPr/>
          </a:p>
        </p:txBody>
      </p:sp>
      <p:pic>
        <p:nvPicPr>
          <p:cNvPr id="8" name="Google Shape;89;p1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580112" y="1988840"/>
            <a:ext cx="2532107" cy="168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 bwMode="auto">
          <a:xfrm>
            <a:off x="457200" y="4554462"/>
            <a:ext cx="7655018" cy="1217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sz="1400" b="1">
                <a:solidFill>
                  <a:srgbClr val="00326E"/>
                </a:solidFill>
                <a:latin typeface="Arial"/>
                <a:ea typeface="Verdana"/>
                <a:cs typeface="Arial"/>
              </a:rPr>
              <a:t>e) Solutions à disposition</a:t>
            </a:r>
            <a:endParaRPr sz="1400"/>
          </a:p>
          <a:p>
            <a:pPr>
              <a:defRPr/>
            </a:pPr>
            <a:endParaRPr sz="1300">
              <a:solidFill>
                <a:srgbClr val="00326E"/>
              </a:solidFill>
              <a:latin typeface="Arial"/>
              <a:ea typeface="Verdana"/>
              <a:cs typeface="Arial"/>
            </a:endParaRPr>
          </a:p>
          <a:p>
            <a:pPr>
              <a:defRPr/>
            </a:pPr>
            <a:r>
              <a:rPr lang="fr-FR" sz="1300">
                <a:solidFill>
                  <a:srgbClr val="00326E"/>
                </a:solidFill>
                <a:latin typeface="Arial"/>
                <a:ea typeface="Verdana"/>
                <a:cs typeface="Arial"/>
              </a:rPr>
              <a:t>La DIRCOM peut vous aider à :</a:t>
            </a:r>
            <a:endParaRPr sz="1300"/>
          </a:p>
          <a:p>
            <a:pPr marL="285750" indent="-285750">
              <a:buFontTx/>
              <a:buChar char="-"/>
              <a:defRPr/>
            </a:pPr>
            <a:r>
              <a:rPr lang="fr-FR" sz="1300">
                <a:solidFill>
                  <a:srgbClr val="00326E"/>
                </a:solidFill>
                <a:latin typeface="Arial"/>
                <a:ea typeface="Verdana"/>
                <a:cs typeface="Arial"/>
              </a:rPr>
              <a:t>créer une charte graphique ou moderniser une charte graphique existante</a:t>
            </a:r>
            <a:endParaRPr sz="1300"/>
          </a:p>
          <a:p>
            <a:pPr marL="285750" indent="-285750">
              <a:buFontTx/>
              <a:buChar char="-"/>
              <a:defRPr/>
            </a:pPr>
            <a:r>
              <a:rPr lang="fr-FR" sz="1300">
                <a:solidFill>
                  <a:srgbClr val="00326E"/>
                </a:solidFill>
                <a:latin typeface="Arial"/>
                <a:ea typeface="Verdana"/>
                <a:cs typeface="Arial"/>
              </a:rPr>
              <a:t>créer les bandeaux image de la newsletter</a:t>
            </a:r>
            <a:endParaRPr sz="1300">
              <a:solidFill>
                <a:srgbClr val="00326E"/>
              </a:solidFill>
              <a:latin typeface="Arial"/>
              <a:ea typeface="Verdana"/>
              <a:cs typeface="Arial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469</Words>
  <Application>Microsoft Office PowerPoint</Application>
  <DocSecurity>0</DocSecurity>
  <PresentationFormat>Affichage à l'écran (4:3)</PresentationFormat>
  <Paragraphs>107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Wingdings</vt:lpstr>
      <vt:lpstr>2_Conception personnalisée</vt:lpstr>
      <vt:lpstr>Conception personnalisée</vt:lpstr>
      <vt:lpstr>Les newsletters internes — Petit déjeuner des webmestres de l’université n°14  14 février 2022 / 10h-12h</vt:lpstr>
      <vt:lpstr>    Sommaire</vt:lpstr>
      <vt:lpstr>1 – État des lieux de la newsletter à Paris 1 Panthéon-Sorbonne</vt:lpstr>
      <vt:lpstr>1 – État des lieux de la newsletter à Paris 1 Panthéon-Sorbonne</vt:lpstr>
      <vt:lpstr>2 – Principes à respecter</vt:lpstr>
      <vt:lpstr>2 – Principes à respecter</vt:lpstr>
      <vt:lpstr>3 – Bonnes pratiques</vt:lpstr>
      <vt:lpstr>3 – Bonnes pratiques</vt:lpstr>
      <vt:lpstr>3 – Bonnes pratiques</vt:lpstr>
      <vt:lpstr>4 – Présentation de l’outil Mailjet</vt:lpstr>
      <vt:lpstr>Présentation PowerPoint</vt:lpstr>
    </vt:vector>
  </TitlesOfParts>
  <Manager/>
  <Company>Université Paris 1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Marine Garcia</dc:creator>
  <cp:keywords/>
  <dc:description/>
  <cp:lastModifiedBy>Claire Nourrisson</cp:lastModifiedBy>
  <cp:revision>81</cp:revision>
  <dcterms:created xsi:type="dcterms:W3CDTF">2017-09-26T14:38:18Z</dcterms:created>
  <dcterms:modified xsi:type="dcterms:W3CDTF">2022-02-14T10:49:45Z</dcterms:modified>
  <cp:category/>
  <dc:identifier/>
  <cp:contentStatus/>
  <dc:language/>
  <cp:version/>
</cp:coreProperties>
</file>